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98" r:id="rId4"/>
    <p:sldMasterId id="2147483986" r:id="rId5"/>
    <p:sldMasterId id="2147484371" r:id="rId6"/>
    <p:sldMasterId id="2147484383" r:id="rId7"/>
    <p:sldMasterId id="2147484395" r:id="rId8"/>
  </p:sldMasterIdLst>
  <p:notesMasterIdLst>
    <p:notesMasterId r:id="rId43"/>
  </p:notesMasterIdLst>
  <p:handoutMasterIdLst>
    <p:handoutMasterId r:id="rId44"/>
  </p:handoutMasterIdLst>
  <p:sldIdLst>
    <p:sldId id="303" r:id="rId9"/>
    <p:sldId id="256" r:id="rId10"/>
    <p:sldId id="285" r:id="rId11"/>
    <p:sldId id="268" r:id="rId12"/>
    <p:sldId id="287" r:id="rId13"/>
    <p:sldId id="269" r:id="rId14"/>
    <p:sldId id="270" r:id="rId15"/>
    <p:sldId id="273" r:id="rId16"/>
    <p:sldId id="274" r:id="rId17"/>
    <p:sldId id="286" r:id="rId18"/>
    <p:sldId id="275" r:id="rId19"/>
    <p:sldId id="276" r:id="rId20"/>
    <p:sldId id="283" r:id="rId21"/>
    <p:sldId id="277" r:id="rId22"/>
    <p:sldId id="278" r:id="rId23"/>
    <p:sldId id="279" r:id="rId24"/>
    <p:sldId id="280" r:id="rId25"/>
    <p:sldId id="281" r:id="rId26"/>
    <p:sldId id="271"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22" y="-5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47DA4-F65A-4A66-8EEF-EC4428B3AE0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14213323-E268-43D4-9DEA-F94C3876D132}">
      <dgm:prSet phldrT="[Text]" custT="1"/>
      <dgm:spPr/>
      <dgm:t>
        <a:bodyPr/>
        <a:lstStyle/>
        <a:p>
          <a:r>
            <a:rPr lang="en-GB" sz="2800" u="sng" dirty="0" smtClean="0"/>
            <a:t>Associations</a:t>
          </a:r>
          <a:endParaRPr lang="en-GB" sz="2800" u="sng" dirty="0"/>
        </a:p>
      </dgm:t>
    </dgm:pt>
    <dgm:pt modelId="{3D6DF1E7-2271-43A0-B0F9-87A65311AE93}" type="parTrans" cxnId="{C1577F8B-A392-4C41-81B9-1D2A9B26B940}">
      <dgm:prSet/>
      <dgm:spPr/>
      <dgm:t>
        <a:bodyPr/>
        <a:lstStyle/>
        <a:p>
          <a:endParaRPr lang="en-GB"/>
        </a:p>
      </dgm:t>
    </dgm:pt>
    <dgm:pt modelId="{655BD8C8-6BE0-43B3-81CC-2AC0AA1846C1}" type="sibTrans" cxnId="{C1577F8B-A392-4C41-81B9-1D2A9B26B940}">
      <dgm:prSet/>
      <dgm:spPr/>
      <dgm:t>
        <a:bodyPr/>
        <a:lstStyle/>
        <a:p>
          <a:endParaRPr lang="en-GB"/>
        </a:p>
      </dgm:t>
    </dgm:pt>
    <dgm:pt modelId="{00B0F6C4-8D28-4D8A-BBF3-04A26685D9EF}">
      <dgm:prSet phldrT="[Text]" custT="1"/>
      <dgm:spPr/>
      <dgm:t>
        <a:bodyPr/>
        <a:lstStyle/>
        <a:p>
          <a:r>
            <a:rPr lang="en-GB" sz="1800" dirty="0" smtClean="0"/>
            <a:t>US</a:t>
          </a:r>
          <a:endParaRPr lang="en-GB" sz="1800" dirty="0"/>
        </a:p>
      </dgm:t>
    </dgm:pt>
    <dgm:pt modelId="{4AB213C0-FFC3-49A2-A31B-8E5057A268F0}" type="parTrans" cxnId="{386FECF1-BDF8-4212-A25D-FFA50C4DB511}">
      <dgm:prSet/>
      <dgm:spPr/>
      <dgm:t>
        <a:bodyPr/>
        <a:lstStyle/>
        <a:p>
          <a:endParaRPr lang="en-GB"/>
        </a:p>
      </dgm:t>
    </dgm:pt>
    <dgm:pt modelId="{4E6826F1-FA16-4FEF-8DF3-316E2E1EB81E}" type="sibTrans" cxnId="{386FECF1-BDF8-4212-A25D-FFA50C4DB511}">
      <dgm:prSet/>
      <dgm:spPr/>
      <dgm:t>
        <a:bodyPr/>
        <a:lstStyle/>
        <a:p>
          <a:endParaRPr lang="en-GB"/>
        </a:p>
      </dgm:t>
    </dgm:pt>
    <dgm:pt modelId="{F8D93D3D-014B-4FE3-BB1D-285A5D610476}">
      <dgm:prSet phldrT="[Text]" custT="1"/>
      <dgm:spPr/>
      <dgm:t>
        <a:bodyPr/>
        <a:lstStyle/>
        <a:p>
          <a:r>
            <a:rPr lang="en-GB" sz="1800" dirty="0" smtClean="0"/>
            <a:t>Canada</a:t>
          </a:r>
          <a:endParaRPr lang="en-GB" sz="1800" dirty="0"/>
        </a:p>
      </dgm:t>
    </dgm:pt>
    <dgm:pt modelId="{FB2D0ABC-F0F4-426F-94C4-F8C6EC83C751}" type="parTrans" cxnId="{2DF1B1A0-5396-4E5D-9D71-4B44CCCB3BE6}">
      <dgm:prSet/>
      <dgm:spPr/>
      <dgm:t>
        <a:bodyPr/>
        <a:lstStyle/>
        <a:p>
          <a:endParaRPr lang="en-GB"/>
        </a:p>
      </dgm:t>
    </dgm:pt>
    <dgm:pt modelId="{62428CD6-7709-4200-B854-7ED92908A937}" type="sibTrans" cxnId="{2DF1B1A0-5396-4E5D-9D71-4B44CCCB3BE6}">
      <dgm:prSet/>
      <dgm:spPr/>
      <dgm:t>
        <a:bodyPr/>
        <a:lstStyle/>
        <a:p>
          <a:endParaRPr lang="en-GB"/>
        </a:p>
      </dgm:t>
    </dgm:pt>
    <dgm:pt modelId="{B024DB9F-6BBF-4B05-A2FD-91CBF2CA959A}">
      <dgm:prSet phldrT="[Text]" custT="1"/>
      <dgm:spPr/>
      <dgm:t>
        <a:bodyPr/>
        <a:lstStyle/>
        <a:p>
          <a:pPr algn="l"/>
          <a:r>
            <a:rPr lang="en-GB" sz="2800" u="sng" dirty="0" smtClean="0"/>
            <a:t>Companies</a:t>
          </a:r>
        </a:p>
        <a:p>
          <a:pPr algn="l"/>
          <a:r>
            <a:rPr lang="en-GB" sz="2400" dirty="0" smtClean="0"/>
            <a:t>Pfizer</a:t>
          </a:r>
        </a:p>
        <a:p>
          <a:pPr algn="l"/>
          <a:r>
            <a:rPr lang="en-GB" sz="2400" dirty="0" smtClean="0"/>
            <a:t>GSK</a:t>
          </a:r>
        </a:p>
        <a:p>
          <a:pPr algn="l"/>
          <a:r>
            <a:rPr lang="en-GB" sz="2400" dirty="0" smtClean="0"/>
            <a:t>Reckitt Benckiser</a:t>
          </a:r>
        </a:p>
        <a:p>
          <a:pPr algn="l"/>
          <a:r>
            <a:rPr lang="en-GB" sz="2400" dirty="0" smtClean="0"/>
            <a:t>Novartis</a:t>
          </a:r>
          <a:endParaRPr lang="en-GB" sz="2400" dirty="0"/>
        </a:p>
      </dgm:t>
    </dgm:pt>
    <dgm:pt modelId="{A57D3976-CAD6-412C-A76F-612B902816F5}" type="parTrans" cxnId="{A0987F74-CA8C-4D89-9E84-06091DDCB883}">
      <dgm:prSet/>
      <dgm:spPr/>
      <dgm:t>
        <a:bodyPr/>
        <a:lstStyle/>
        <a:p>
          <a:endParaRPr lang="en-GB"/>
        </a:p>
      </dgm:t>
    </dgm:pt>
    <dgm:pt modelId="{80A2656F-BB2F-4198-A022-421D62B35E78}" type="sibTrans" cxnId="{A0987F74-CA8C-4D89-9E84-06091DDCB883}">
      <dgm:prSet/>
      <dgm:spPr/>
      <dgm:t>
        <a:bodyPr/>
        <a:lstStyle/>
        <a:p>
          <a:endParaRPr lang="en-GB"/>
        </a:p>
      </dgm:t>
    </dgm:pt>
    <dgm:pt modelId="{385DF0C9-542A-4223-93F0-8F732A5EF197}">
      <dgm:prSet phldrT="[Text]" custT="1"/>
      <dgm:spPr/>
      <dgm:t>
        <a:bodyPr/>
        <a:lstStyle/>
        <a:p>
          <a:r>
            <a:rPr lang="en-GB" sz="1800" b="1" i="0" baseline="0" dirty="0" smtClean="0"/>
            <a:t>UK</a:t>
          </a:r>
          <a:endParaRPr lang="en-GB" sz="1800" b="1" i="0" baseline="0" dirty="0"/>
        </a:p>
      </dgm:t>
    </dgm:pt>
    <dgm:pt modelId="{C3A9C8E5-05D1-4C88-A840-D4C21CD1E6BA}" type="parTrans" cxnId="{E1C2E4AA-D7AB-44EF-8965-D4AA7CE7D385}">
      <dgm:prSet/>
      <dgm:spPr/>
      <dgm:t>
        <a:bodyPr/>
        <a:lstStyle/>
        <a:p>
          <a:endParaRPr lang="en-GB"/>
        </a:p>
      </dgm:t>
    </dgm:pt>
    <dgm:pt modelId="{1B1681C7-EB9B-4365-A343-595230D5C34C}" type="sibTrans" cxnId="{E1C2E4AA-D7AB-44EF-8965-D4AA7CE7D385}">
      <dgm:prSet/>
      <dgm:spPr/>
      <dgm:t>
        <a:bodyPr/>
        <a:lstStyle/>
        <a:p>
          <a:endParaRPr lang="en-GB"/>
        </a:p>
      </dgm:t>
    </dgm:pt>
    <dgm:pt modelId="{DD8E8508-D628-495A-9E44-D9D4A997B0FB}">
      <dgm:prSet phldrT="[Text]" custT="1"/>
      <dgm:spPr/>
      <dgm:t>
        <a:bodyPr/>
        <a:lstStyle/>
        <a:p>
          <a:r>
            <a:rPr lang="en-GB" sz="1800" b="1" i="0" baseline="0" dirty="0" smtClean="0"/>
            <a:t>AESGP </a:t>
          </a:r>
          <a:endParaRPr lang="en-GB" sz="1800" b="1" i="0" baseline="0" dirty="0"/>
        </a:p>
      </dgm:t>
    </dgm:pt>
    <dgm:pt modelId="{A8FCAC05-4D2A-4E4E-9D38-A6F7BDBD3E01}" type="parTrans" cxnId="{A2A9699D-6C68-4A29-BBBF-DD07291D2A8D}">
      <dgm:prSet/>
      <dgm:spPr/>
      <dgm:t>
        <a:bodyPr/>
        <a:lstStyle/>
        <a:p>
          <a:endParaRPr lang="en-GB"/>
        </a:p>
      </dgm:t>
    </dgm:pt>
    <dgm:pt modelId="{83B974D5-9E80-4F77-A354-D0D1D8F1D420}" type="sibTrans" cxnId="{A2A9699D-6C68-4A29-BBBF-DD07291D2A8D}">
      <dgm:prSet/>
      <dgm:spPr/>
      <dgm:t>
        <a:bodyPr/>
        <a:lstStyle/>
        <a:p>
          <a:endParaRPr lang="en-GB"/>
        </a:p>
      </dgm:t>
    </dgm:pt>
    <dgm:pt modelId="{95B2336C-45BB-4DE7-9609-B6D6084BE149}">
      <dgm:prSet phldrT="[Text]" custT="1"/>
      <dgm:spPr/>
      <dgm:t>
        <a:bodyPr/>
        <a:lstStyle/>
        <a:p>
          <a:r>
            <a:rPr lang="en-GB" sz="1800" dirty="0" smtClean="0"/>
            <a:t>Latin America</a:t>
          </a:r>
          <a:endParaRPr lang="en-GB" sz="1800" dirty="0"/>
        </a:p>
      </dgm:t>
    </dgm:pt>
    <dgm:pt modelId="{7E5404FC-7905-401B-B3A0-26BCC69B33A0}" type="parTrans" cxnId="{F7E5DD94-275E-4747-9B31-56FB7352CFD9}">
      <dgm:prSet/>
      <dgm:spPr/>
      <dgm:t>
        <a:bodyPr/>
        <a:lstStyle/>
        <a:p>
          <a:endParaRPr lang="en-GB"/>
        </a:p>
      </dgm:t>
    </dgm:pt>
    <dgm:pt modelId="{7561AC31-E576-46C8-B9F2-A2752E3ED898}" type="sibTrans" cxnId="{F7E5DD94-275E-4747-9B31-56FB7352CFD9}">
      <dgm:prSet/>
      <dgm:spPr/>
      <dgm:t>
        <a:bodyPr/>
        <a:lstStyle/>
        <a:p>
          <a:endParaRPr lang="en-GB"/>
        </a:p>
      </dgm:t>
    </dgm:pt>
    <dgm:pt modelId="{DEA4971D-6676-4C03-AF27-BA227127BDD7}">
      <dgm:prSet phldrT="[Text]" custT="1"/>
      <dgm:spPr/>
      <dgm:t>
        <a:bodyPr/>
        <a:lstStyle/>
        <a:p>
          <a:r>
            <a:rPr lang="en-GB" sz="1800" dirty="0" smtClean="0"/>
            <a:t>Japan</a:t>
          </a:r>
          <a:endParaRPr lang="en-GB" sz="1800" dirty="0"/>
        </a:p>
      </dgm:t>
    </dgm:pt>
    <dgm:pt modelId="{200A4867-8E61-466E-97FD-BE2433597E92}" type="parTrans" cxnId="{1E4AD689-B5F9-4719-99FF-6F2497DC927F}">
      <dgm:prSet/>
      <dgm:spPr/>
      <dgm:t>
        <a:bodyPr/>
        <a:lstStyle/>
        <a:p>
          <a:endParaRPr lang="en-GB"/>
        </a:p>
      </dgm:t>
    </dgm:pt>
    <dgm:pt modelId="{3076E9C5-B674-4415-A462-9EC276B98DF1}" type="sibTrans" cxnId="{1E4AD689-B5F9-4719-99FF-6F2497DC927F}">
      <dgm:prSet/>
      <dgm:spPr/>
      <dgm:t>
        <a:bodyPr/>
        <a:lstStyle/>
        <a:p>
          <a:endParaRPr lang="en-GB"/>
        </a:p>
      </dgm:t>
    </dgm:pt>
    <dgm:pt modelId="{A1C15CAD-DD99-4FE7-B77D-4E48719DDF17}">
      <dgm:prSet phldrT="[Text]" custT="1"/>
      <dgm:spPr/>
      <dgm:t>
        <a:bodyPr/>
        <a:lstStyle/>
        <a:p>
          <a:r>
            <a:rPr lang="en-GB" sz="1800" dirty="0" smtClean="0"/>
            <a:t>New Zealand</a:t>
          </a:r>
          <a:endParaRPr lang="en-GB" sz="1800" dirty="0"/>
        </a:p>
      </dgm:t>
    </dgm:pt>
    <dgm:pt modelId="{25FEC4E6-F2FC-43BD-BA1D-B36100D51ECD}" type="parTrans" cxnId="{95DFF4D5-1D5F-4DD2-B797-9B0C52002DD1}">
      <dgm:prSet/>
      <dgm:spPr/>
      <dgm:t>
        <a:bodyPr/>
        <a:lstStyle/>
        <a:p>
          <a:endParaRPr lang="en-GB"/>
        </a:p>
      </dgm:t>
    </dgm:pt>
    <dgm:pt modelId="{5FEB874B-74F3-4DED-93D4-3A5C501EF8B9}" type="sibTrans" cxnId="{95DFF4D5-1D5F-4DD2-B797-9B0C52002DD1}">
      <dgm:prSet/>
      <dgm:spPr/>
      <dgm:t>
        <a:bodyPr/>
        <a:lstStyle/>
        <a:p>
          <a:endParaRPr lang="en-GB"/>
        </a:p>
      </dgm:t>
    </dgm:pt>
    <dgm:pt modelId="{F27553E8-9691-47D5-9EB1-217BD47B90DC}">
      <dgm:prSet phldrT="[Text]" custT="1"/>
      <dgm:spPr/>
      <dgm:t>
        <a:bodyPr/>
        <a:lstStyle/>
        <a:p>
          <a:r>
            <a:rPr lang="en-GB" sz="1800" dirty="0" smtClean="0"/>
            <a:t>Australia</a:t>
          </a:r>
          <a:endParaRPr lang="en-GB" sz="1800" dirty="0"/>
        </a:p>
      </dgm:t>
    </dgm:pt>
    <dgm:pt modelId="{810BFB32-8008-437E-9E0E-2880EE673FAD}" type="parTrans" cxnId="{C52CDAE6-5ECE-42E3-BC01-800CBA2E92A1}">
      <dgm:prSet/>
      <dgm:spPr/>
      <dgm:t>
        <a:bodyPr/>
        <a:lstStyle/>
        <a:p>
          <a:endParaRPr lang="en-GB"/>
        </a:p>
      </dgm:t>
    </dgm:pt>
    <dgm:pt modelId="{F0005510-0501-40B5-912F-AC2798469BB9}" type="sibTrans" cxnId="{C52CDAE6-5ECE-42E3-BC01-800CBA2E92A1}">
      <dgm:prSet/>
      <dgm:spPr/>
      <dgm:t>
        <a:bodyPr/>
        <a:lstStyle/>
        <a:p>
          <a:endParaRPr lang="en-GB"/>
        </a:p>
      </dgm:t>
    </dgm:pt>
    <dgm:pt modelId="{B7C2B593-C2FA-4AFA-8F01-29869CBAA6F5}" type="pres">
      <dgm:prSet presAssocID="{02147DA4-F65A-4A66-8EEF-EC4428B3AE00}" presName="Name0" presStyleCnt="0">
        <dgm:presLayoutVars>
          <dgm:dir/>
          <dgm:resizeHandles val="exact"/>
        </dgm:presLayoutVars>
      </dgm:prSet>
      <dgm:spPr/>
      <dgm:t>
        <a:bodyPr/>
        <a:lstStyle/>
        <a:p>
          <a:endParaRPr lang="en-GB"/>
        </a:p>
      </dgm:t>
    </dgm:pt>
    <dgm:pt modelId="{1BDEE96D-9A90-4216-9851-4053F91202FD}" type="pres">
      <dgm:prSet presAssocID="{14213323-E268-43D4-9DEA-F94C3876D132}" presName="node" presStyleLbl="node1" presStyleIdx="0" presStyleCnt="2" custLinFactX="-33841" custLinFactNeighborX="-100000" custLinFactNeighborY="463">
        <dgm:presLayoutVars>
          <dgm:bulletEnabled val="1"/>
        </dgm:presLayoutVars>
      </dgm:prSet>
      <dgm:spPr/>
      <dgm:t>
        <a:bodyPr/>
        <a:lstStyle/>
        <a:p>
          <a:endParaRPr lang="en-GB"/>
        </a:p>
      </dgm:t>
    </dgm:pt>
    <dgm:pt modelId="{CB06FE61-6187-46AA-A62D-45705A170FEB}" type="pres">
      <dgm:prSet presAssocID="{655BD8C8-6BE0-43B3-81CC-2AC0AA1846C1}" presName="sibTrans" presStyleCnt="0"/>
      <dgm:spPr/>
    </dgm:pt>
    <dgm:pt modelId="{A3BAB62B-E281-4955-980D-98C15AD26C91}" type="pres">
      <dgm:prSet presAssocID="{B024DB9F-6BBF-4B05-A2FD-91CBF2CA959A}" presName="node" presStyleLbl="node1" presStyleIdx="1" presStyleCnt="2">
        <dgm:presLayoutVars>
          <dgm:bulletEnabled val="1"/>
        </dgm:presLayoutVars>
      </dgm:prSet>
      <dgm:spPr/>
      <dgm:t>
        <a:bodyPr/>
        <a:lstStyle/>
        <a:p>
          <a:endParaRPr lang="en-GB"/>
        </a:p>
      </dgm:t>
    </dgm:pt>
  </dgm:ptLst>
  <dgm:cxnLst>
    <dgm:cxn modelId="{2AE9A752-514B-4D70-AC8E-48AC14FD10B7}" type="presOf" srcId="{DEA4971D-6676-4C03-AF27-BA227127BDD7}" destId="{1BDEE96D-9A90-4216-9851-4053F91202FD}" srcOrd="0" destOrd="7" presId="urn:microsoft.com/office/officeart/2005/8/layout/hList6"/>
    <dgm:cxn modelId="{4C242BFB-0F5D-4673-A6DD-414E778076FB}" type="presOf" srcId="{F27553E8-9691-47D5-9EB1-217BD47B90DC}" destId="{1BDEE96D-9A90-4216-9851-4053F91202FD}" srcOrd="0" destOrd="5" presId="urn:microsoft.com/office/officeart/2005/8/layout/hList6"/>
    <dgm:cxn modelId="{A585B2F7-004E-4C8A-8EEC-A0F4CB7FC29E}" type="presOf" srcId="{DD8E8508-D628-495A-9E44-D9D4A997B0FB}" destId="{1BDEE96D-9A90-4216-9851-4053F91202FD}" srcOrd="0" destOrd="4" presId="urn:microsoft.com/office/officeart/2005/8/layout/hList6"/>
    <dgm:cxn modelId="{A0987F74-CA8C-4D89-9E84-06091DDCB883}" srcId="{02147DA4-F65A-4A66-8EEF-EC4428B3AE00}" destId="{B024DB9F-6BBF-4B05-A2FD-91CBF2CA959A}" srcOrd="1" destOrd="0" parTransId="{A57D3976-CAD6-412C-A76F-612B902816F5}" sibTransId="{80A2656F-BB2F-4198-A022-421D62B35E78}"/>
    <dgm:cxn modelId="{CD4CFB02-D92D-4456-8E77-B51C36BF70D5}" type="presOf" srcId="{02147DA4-F65A-4A66-8EEF-EC4428B3AE00}" destId="{B7C2B593-C2FA-4AFA-8F01-29869CBAA6F5}" srcOrd="0" destOrd="0" presId="urn:microsoft.com/office/officeart/2005/8/layout/hList6"/>
    <dgm:cxn modelId="{A2A9699D-6C68-4A29-BBBF-DD07291D2A8D}" srcId="{14213323-E268-43D4-9DEA-F94C3876D132}" destId="{DD8E8508-D628-495A-9E44-D9D4A997B0FB}" srcOrd="3" destOrd="0" parTransId="{A8FCAC05-4D2A-4E4E-9D38-A6F7BDBD3E01}" sibTransId="{83B974D5-9E80-4F77-A354-D0D1D8F1D420}"/>
    <dgm:cxn modelId="{70ADE750-74F7-4431-9B5A-3A5D8F4C952B}" type="presOf" srcId="{A1C15CAD-DD99-4FE7-B77D-4E48719DDF17}" destId="{1BDEE96D-9A90-4216-9851-4053F91202FD}" srcOrd="0" destOrd="8" presId="urn:microsoft.com/office/officeart/2005/8/layout/hList6"/>
    <dgm:cxn modelId="{9D65D98E-B1D2-440A-A588-58503E676FD3}" type="presOf" srcId="{95B2336C-45BB-4DE7-9609-B6D6084BE149}" destId="{1BDEE96D-9A90-4216-9851-4053F91202FD}" srcOrd="0" destOrd="6" presId="urn:microsoft.com/office/officeart/2005/8/layout/hList6"/>
    <dgm:cxn modelId="{C52D2295-C8FF-42AA-ADE6-BB58CF30F562}" type="presOf" srcId="{385DF0C9-542A-4223-93F0-8F732A5EF197}" destId="{1BDEE96D-9A90-4216-9851-4053F91202FD}" srcOrd="0" destOrd="3" presId="urn:microsoft.com/office/officeart/2005/8/layout/hList6"/>
    <dgm:cxn modelId="{C1577F8B-A392-4C41-81B9-1D2A9B26B940}" srcId="{02147DA4-F65A-4A66-8EEF-EC4428B3AE00}" destId="{14213323-E268-43D4-9DEA-F94C3876D132}" srcOrd="0" destOrd="0" parTransId="{3D6DF1E7-2271-43A0-B0F9-87A65311AE93}" sibTransId="{655BD8C8-6BE0-43B3-81CC-2AC0AA1846C1}"/>
    <dgm:cxn modelId="{F7E5DD94-275E-4747-9B31-56FB7352CFD9}" srcId="{14213323-E268-43D4-9DEA-F94C3876D132}" destId="{95B2336C-45BB-4DE7-9609-B6D6084BE149}" srcOrd="5" destOrd="0" parTransId="{7E5404FC-7905-401B-B3A0-26BCC69B33A0}" sibTransId="{7561AC31-E576-46C8-B9F2-A2752E3ED898}"/>
    <dgm:cxn modelId="{B248B361-4983-4F7A-BFE5-6FA1DB2984AE}" type="presOf" srcId="{B024DB9F-6BBF-4B05-A2FD-91CBF2CA959A}" destId="{A3BAB62B-E281-4955-980D-98C15AD26C91}" srcOrd="0" destOrd="0" presId="urn:microsoft.com/office/officeart/2005/8/layout/hList6"/>
    <dgm:cxn modelId="{1E4AD689-B5F9-4719-99FF-6F2497DC927F}" srcId="{14213323-E268-43D4-9DEA-F94C3876D132}" destId="{DEA4971D-6676-4C03-AF27-BA227127BDD7}" srcOrd="6" destOrd="0" parTransId="{200A4867-8E61-466E-97FD-BE2433597E92}" sibTransId="{3076E9C5-B674-4415-A462-9EC276B98DF1}"/>
    <dgm:cxn modelId="{2DF1B1A0-5396-4E5D-9D71-4B44CCCB3BE6}" srcId="{14213323-E268-43D4-9DEA-F94C3876D132}" destId="{F8D93D3D-014B-4FE3-BB1D-285A5D610476}" srcOrd="1" destOrd="0" parTransId="{FB2D0ABC-F0F4-426F-94C4-F8C6EC83C751}" sibTransId="{62428CD6-7709-4200-B854-7ED92908A937}"/>
    <dgm:cxn modelId="{386FECF1-BDF8-4212-A25D-FFA50C4DB511}" srcId="{14213323-E268-43D4-9DEA-F94C3876D132}" destId="{00B0F6C4-8D28-4D8A-BBF3-04A26685D9EF}" srcOrd="0" destOrd="0" parTransId="{4AB213C0-FFC3-49A2-A31B-8E5057A268F0}" sibTransId="{4E6826F1-FA16-4FEF-8DF3-316E2E1EB81E}"/>
    <dgm:cxn modelId="{E1C2E4AA-D7AB-44EF-8965-D4AA7CE7D385}" srcId="{14213323-E268-43D4-9DEA-F94C3876D132}" destId="{385DF0C9-542A-4223-93F0-8F732A5EF197}" srcOrd="2" destOrd="0" parTransId="{C3A9C8E5-05D1-4C88-A840-D4C21CD1E6BA}" sibTransId="{1B1681C7-EB9B-4365-A343-595230D5C34C}"/>
    <dgm:cxn modelId="{B96F3688-A861-4812-A4D4-3E8CF17E50CE}" type="presOf" srcId="{F8D93D3D-014B-4FE3-BB1D-285A5D610476}" destId="{1BDEE96D-9A90-4216-9851-4053F91202FD}" srcOrd="0" destOrd="2" presId="urn:microsoft.com/office/officeart/2005/8/layout/hList6"/>
    <dgm:cxn modelId="{95DFF4D5-1D5F-4DD2-B797-9B0C52002DD1}" srcId="{14213323-E268-43D4-9DEA-F94C3876D132}" destId="{A1C15CAD-DD99-4FE7-B77D-4E48719DDF17}" srcOrd="7" destOrd="0" parTransId="{25FEC4E6-F2FC-43BD-BA1D-B36100D51ECD}" sibTransId="{5FEB874B-74F3-4DED-93D4-3A5C501EF8B9}"/>
    <dgm:cxn modelId="{C52CDAE6-5ECE-42E3-BC01-800CBA2E92A1}" srcId="{14213323-E268-43D4-9DEA-F94C3876D132}" destId="{F27553E8-9691-47D5-9EB1-217BD47B90DC}" srcOrd="4" destOrd="0" parTransId="{810BFB32-8008-437E-9E0E-2880EE673FAD}" sibTransId="{F0005510-0501-40B5-912F-AC2798469BB9}"/>
    <dgm:cxn modelId="{FA781C11-37D3-4DA9-987A-27598A85B7E9}" type="presOf" srcId="{14213323-E268-43D4-9DEA-F94C3876D132}" destId="{1BDEE96D-9A90-4216-9851-4053F91202FD}" srcOrd="0" destOrd="0" presId="urn:microsoft.com/office/officeart/2005/8/layout/hList6"/>
    <dgm:cxn modelId="{50AC2442-22A6-4065-A4F3-A3D46F347153}" type="presOf" srcId="{00B0F6C4-8D28-4D8A-BBF3-04A26685D9EF}" destId="{1BDEE96D-9A90-4216-9851-4053F91202FD}" srcOrd="0" destOrd="1" presId="urn:microsoft.com/office/officeart/2005/8/layout/hList6"/>
    <dgm:cxn modelId="{083DE5EB-24CE-4F3A-812D-AB3C4594AF57}" type="presParOf" srcId="{B7C2B593-C2FA-4AFA-8F01-29869CBAA6F5}" destId="{1BDEE96D-9A90-4216-9851-4053F91202FD}" srcOrd="0" destOrd="0" presId="urn:microsoft.com/office/officeart/2005/8/layout/hList6"/>
    <dgm:cxn modelId="{4D8A481D-FACA-48DF-BD41-66C94A667AA6}" type="presParOf" srcId="{B7C2B593-C2FA-4AFA-8F01-29869CBAA6F5}" destId="{CB06FE61-6187-46AA-A62D-45705A170FEB}" srcOrd="1" destOrd="0" presId="urn:microsoft.com/office/officeart/2005/8/layout/hList6"/>
    <dgm:cxn modelId="{E17CA9DF-64D2-44A6-8BF5-A03FCF4945FB}" type="presParOf" srcId="{B7C2B593-C2FA-4AFA-8F01-29869CBAA6F5}" destId="{A3BAB62B-E281-4955-980D-98C15AD26C9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D42A8-83C0-4C81-8EB9-10E5E63799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2CFE33D-8FC7-45F2-A5E0-BD177668A39A}">
      <dgm:prSet phldrT="[Text]" custT="1"/>
      <dgm:spPr>
        <a:solidFill>
          <a:schemeClr val="accent1"/>
        </a:solidFill>
        <a:ln w="3175">
          <a:solidFill>
            <a:schemeClr val="tx1"/>
          </a:solidFill>
        </a:ln>
      </dgm:spPr>
      <dgm:t>
        <a:bodyPr/>
        <a:lstStyle/>
        <a:p>
          <a:r>
            <a:rPr lang="en-US" sz="1800" b="1" dirty="0" smtClean="0">
              <a:solidFill>
                <a:schemeClr val="tx2"/>
              </a:solidFill>
            </a:rPr>
            <a:t>Consumer Confidence</a:t>
          </a:r>
          <a:endParaRPr lang="en-US" sz="1800" b="1" dirty="0">
            <a:solidFill>
              <a:schemeClr val="tx2"/>
            </a:solidFill>
          </a:endParaRPr>
        </a:p>
      </dgm:t>
    </dgm:pt>
    <dgm:pt modelId="{50711051-7485-4999-BF08-4BE7EC775FE2}" type="parTrans" cxnId="{FB04998D-ABBF-46FD-ACDB-2E94BB6AED23}">
      <dgm:prSet/>
      <dgm:spPr/>
      <dgm:t>
        <a:bodyPr/>
        <a:lstStyle/>
        <a:p>
          <a:endParaRPr lang="en-US"/>
        </a:p>
      </dgm:t>
    </dgm:pt>
    <dgm:pt modelId="{899BA62E-DBB0-4436-A97A-E1B181068054}" type="sibTrans" cxnId="{FB04998D-ABBF-46FD-ACDB-2E94BB6AED23}">
      <dgm:prSet/>
      <dgm:spPr/>
      <dgm:t>
        <a:bodyPr/>
        <a:lstStyle/>
        <a:p>
          <a:endParaRPr lang="en-US"/>
        </a:p>
      </dgm:t>
    </dgm:pt>
    <dgm:pt modelId="{A4E077E4-6FC8-4256-8AAE-C10D19DFC1D4}" type="pres">
      <dgm:prSet presAssocID="{F3FD42A8-83C0-4C81-8EB9-10E5E63799D2}" presName="Name0" presStyleCnt="0">
        <dgm:presLayoutVars>
          <dgm:chMax val="4"/>
          <dgm:resizeHandles val="exact"/>
        </dgm:presLayoutVars>
      </dgm:prSet>
      <dgm:spPr/>
      <dgm:t>
        <a:bodyPr/>
        <a:lstStyle/>
        <a:p>
          <a:endParaRPr lang="en-US"/>
        </a:p>
      </dgm:t>
    </dgm:pt>
    <dgm:pt modelId="{71CEFAC7-93B7-4492-89C5-AD648D8C3434}" type="pres">
      <dgm:prSet presAssocID="{F3FD42A8-83C0-4C81-8EB9-10E5E63799D2}" presName="ellipse" presStyleLbl="trBgShp" presStyleIdx="0" presStyleCnt="1" custLinFactNeighborX="-3333" custLinFactNeighborY="25670"/>
      <dgm:spPr>
        <a:solidFill>
          <a:schemeClr val="bg1">
            <a:alpha val="0"/>
          </a:schemeClr>
        </a:solidFill>
      </dgm:spPr>
    </dgm:pt>
    <dgm:pt modelId="{304CB972-4B99-4AB8-86C9-7D3BEE36996D}" type="pres">
      <dgm:prSet presAssocID="{F3FD42A8-83C0-4C81-8EB9-10E5E63799D2}" presName="arrow1" presStyleLbl="fgShp" presStyleIdx="0" presStyleCnt="1" custLinFactNeighborX="2000" custLinFactNeighborY="-32500"/>
      <dgm:spPr/>
    </dgm:pt>
    <dgm:pt modelId="{E4CAB122-80EF-4104-BE8F-DE306014695B}" type="pres">
      <dgm:prSet presAssocID="{F3FD42A8-83C0-4C81-8EB9-10E5E63799D2}" presName="rectangle" presStyleLbl="revTx" presStyleIdx="0" presStyleCnt="1" custScaleX="200000" custScaleY="70000" custLinFactNeighborX="0" custLinFactNeighborY="-22500">
        <dgm:presLayoutVars>
          <dgm:bulletEnabled val="1"/>
        </dgm:presLayoutVars>
      </dgm:prSet>
      <dgm:spPr/>
      <dgm:t>
        <a:bodyPr/>
        <a:lstStyle/>
        <a:p>
          <a:endParaRPr lang="en-US"/>
        </a:p>
      </dgm:t>
    </dgm:pt>
    <dgm:pt modelId="{8049F16E-4CD4-446C-990F-16635EACA0D0}" type="pres">
      <dgm:prSet presAssocID="{F3FD42A8-83C0-4C81-8EB9-10E5E63799D2}" presName="funnel" presStyleLbl="trAlignAcc1" presStyleIdx="0" presStyleCnt="1" custScaleX="180000" custLinFactY="-13616" custLinFactNeighborX="-2143" custLinFactNeighborY="-100000"/>
      <dgm:spPr/>
    </dgm:pt>
  </dgm:ptLst>
  <dgm:cxnLst>
    <dgm:cxn modelId="{5040E6D1-08BD-4097-98A4-7CE4F5726004}" type="presOf" srcId="{F3FD42A8-83C0-4C81-8EB9-10E5E63799D2}" destId="{A4E077E4-6FC8-4256-8AAE-C10D19DFC1D4}" srcOrd="0" destOrd="0" presId="urn:microsoft.com/office/officeart/2005/8/layout/funnel1"/>
    <dgm:cxn modelId="{9B53260A-C005-4104-8F56-371097306708}" type="presOf" srcId="{E2CFE33D-8FC7-45F2-A5E0-BD177668A39A}" destId="{E4CAB122-80EF-4104-BE8F-DE306014695B}" srcOrd="0" destOrd="0" presId="urn:microsoft.com/office/officeart/2005/8/layout/funnel1"/>
    <dgm:cxn modelId="{FB04998D-ABBF-46FD-ACDB-2E94BB6AED23}" srcId="{F3FD42A8-83C0-4C81-8EB9-10E5E63799D2}" destId="{E2CFE33D-8FC7-45F2-A5E0-BD177668A39A}" srcOrd="0" destOrd="0" parTransId="{50711051-7485-4999-BF08-4BE7EC775FE2}" sibTransId="{899BA62E-DBB0-4436-A97A-E1B181068054}"/>
    <dgm:cxn modelId="{8C36A91C-CDFC-4F0B-909B-D0AAE655151A}" type="presParOf" srcId="{A4E077E4-6FC8-4256-8AAE-C10D19DFC1D4}" destId="{71CEFAC7-93B7-4492-89C5-AD648D8C3434}" srcOrd="0" destOrd="0" presId="urn:microsoft.com/office/officeart/2005/8/layout/funnel1"/>
    <dgm:cxn modelId="{8E852473-F1D7-4B91-969A-3859A2EC7122}" type="presParOf" srcId="{A4E077E4-6FC8-4256-8AAE-C10D19DFC1D4}" destId="{304CB972-4B99-4AB8-86C9-7D3BEE36996D}" srcOrd="1" destOrd="0" presId="urn:microsoft.com/office/officeart/2005/8/layout/funnel1"/>
    <dgm:cxn modelId="{1CB160C8-FD3F-4D7D-9B17-A8AE2F49846D}" type="presParOf" srcId="{A4E077E4-6FC8-4256-8AAE-C10D19DFC1D4}" destId="{E4CAB122-80EF-4104-BE8F-DE306014695B}" srcOrd="2" destOrd="0" presId="urn:microsoft.com/office/officeart/2005/8/layout/funnel1"/>
    <dgm:cxn modelId="{5CD0E9B4-9221-4473-97E2-0E6B0881336A}" type="presParOf" srcId="{A4E077E4-6FC8-4256-8AAE-C10D19DFC1D4}" destId="{8049F16E-4CD4-446C-990F-16635EACA0D0}"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7EF185-F1AC-486A-ACF5-690CF52F5784}" type="datetimeFigureOut">
              <a:rPr lang="en-NZ" smtClean="0"/>
              <a:t>18/06/2012</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0547461D-0141-4D87-8AA6-F0A78F76ED58}" type="slidenum">
              <a:rPr lang="en-NZ" smtClean="0"/>
              <a:t>‹#›</a:t>
            </a:fld>
            <a:endParaRPr lang="en-NZ"/>
          </a:p>
        </p:txBody>
      </p:sp>
    </p:spTree>
    <p:extLst>
      <p:ext uri="{BB962C8B-B14F-4D97-AF65-F5344CB8AC3E}">
        <p14:creationId xmlns:p14="http://schemas.microsoft.com/office/powerpoint/2010/main" val="324155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BCF2AF6-45CA-4A4E-8C1D-7765124E0AAA}" type="datetimeFigureOut">
              <a:rPr lang="en-NZ" smtClean="0"/>
              <a:t>18/06/2012</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00ADC39-5529-4D54-AC9F-40E7FB4CD849}" type="slidenum">
              <a:rPr lang="en-NZ" smtClean="0"/>
              <a:t>‹#›</a:t>
            </a:fld>
            <a:endParaRPr lang="en-NZ"/>
          </a:p>
        </p:txBody>
      </p:sp>
    </p:spTree>
    <p:extLst>
      <p:ext uri="{BB962C8B-B14F-4D97-AF65-F5344CB8AC3E}">
        <p14:creationId xmlns:p14="http://schemas.microsoft.com/office/powerpoint/2010/main" val="170916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00ADC39-5529-4D54-AC9F-40E7FB4CD849}" type="slidenum">
              <a:rPr lang="en-NZ" smtClean="0"/>
              <a:t>19</a:t>
            </a:fld>
            <a:endParaRPr lang="en-NZ"/>
          </a:p>
        </p:txBody>
      </p:sp>
    </p:spTree>
    <p:extLst>
      <p:ext uri="{BB962C8B-B14F-4D97-AF65-F5344CB8AC3E}">
        <p14:creationId xmlns:p14="http://schemas.microsoft.com/office/powerpoint/2010/main" val="201335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authors of the report are very keen to emphasise the need for communication to be at the heart of this process</a:t>
            </a:r>
          </a:p>
          <a:p>
            <a:endParaRPr lang="en-GB" dirty="0"/>
          </a:p>
          <a:p>
            <a:r>
              <a:rPr lang="en-GB" dirty="0" smtClean="0"/>
              <a:t>No one – regulator or industry can be experts in everything so if we consult and involve other stakeholders we get a different perspective.</a:t>
            </a:r>
          </a:p>
          <a:p>
            <a:endParaRPr lang="en-GB" dirty="0"/>
          </a:p>
          <a:p>
            <a:endParaRPr lang="en-GB" dirty="0"/>
          </a:p>
          <a:p>
            <a:r>
              <a:rPr lang="en-GB" dirty="0" smtClean="0"/>
              <a:t>I will use another example to demonstrate that</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1566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reviewed codeine a few years ago in the UK</a:t>
            </a:r>
          </a:p>
          <a:p>
            <a:endParaRPr lang="en-GB" dirty="0"/>
          </a:p>
          <a:p>
            <a:r>
              <a:rPr lang="en-GB" dirty="0" smtClean="0"/>
              <a:t>Its an effective analgesic, widely prescribed in combination with </a:t>
            </a:r>
            <a:r>
              <a:rPr lang="en-GB" dirty="0" err="1" smtClean="0"/>
              <a:t>paracetamol</a:t>
            </a:r>
            <a:endParaRPr lang="en-GB" dirty="0" smtClean="0"/>
          </a:p>
          <a:p>
            <a:endParaRPr lang="en-GB" dirty="0"/>
          </a:p>
          <a:p>
            <a:r>
              <a:rPr lang="en-GB" dirty="0" smtClean="0"/>
              <a:t>Offers a treatment for people who cannot take NSAIDs</a:t>
            </a:r>
          </a:p>
          <a:p>
            <a:endParaRPr lang="en-GB" dirty="0"/>
          </a:p>
          <a:p>
            <a:r>
              <a:rPr lang="en-GB" dirty="0" smtClean="0"/>
              <a:t>But it has addictive potential</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70201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looked back at that case and had a go at a value tree</a:t>
            </a:r>
          </a:p>
          <a:p>
            <a:endParaRPr lang="en-GB" dirty="0"/>
          </a:p>
          <a:p>
            <a:r>
              <a:rPr lang="en-GB" dirty="0" smtClean="0"/>
              <a:t>Just so you can see it works for all sorts of cases - here is the value tree again</a:t>
            </a:r>
          </a:p>
          <a:p>
            <a:endParaRPr lang="en-GB" dirty="0" smtClean="0"/>
          </a:p>
          <a:p>
            <a:r>
              <a:rPr lang="en-GB" dirty="0" smtClean="0"/>
              <a:t>Some domains common to NRT and to </a:t>
            </a:r>
            <a:r>
              <a:rPr lang="en-GB" dirty="0" err="1" smtClean="0"/>
              <a:t>triptans</a:t>
            </a:r>
            <a:r>
              <a:rPr lang="en-GB" dirty="0" smtClean="0"/>
              <a:t>  but others are specific to codeine</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42986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Efficacy and the benefits of it being available OTC were not in doubt – if an OTC product for more severe pain were not available there is a risk that people would take higher doses of </a:t>
            </a:r>
            <a:r>
              <a:rPr lang="en-GB" dirty="0" err="1" smtClean="0"/>
              <a:t>paracetamol</a:t>
            </a:r>
            <a:r>
              <a:rPr lang="en-GB" dirty="0" smtClean="0"/>
              <a:t> or ibuprofen and suffer adverse events.  The question was whether the risks outweighed the benefits</a:t>
            </a:r>
          </a:p>
          <a:p>
            <a:endParaRPr lang="en-GB" dirty="0"/>
          </a:p>
          <a:p>
            <a:r>
              <a:rPr lang="en-GB" dirty="0" smtClean="0"/>
              <a:t>This slide summarises the  domains about risk</a:t>
            </a:r>
          </a:p>
          <a:p>
            <a:endParaRPr lang="en-GB" dirty="0"/>
          </a:p>
          <a:p>
            <a:r>
              <a:rPr lang="en-GB" dirty="0" smtClean="0"/>
              <a:t>The problem is that people could get addicted unintentionally – which could also happen if they get it on prescription so making it POM is not an answer</a:t>
            </a:r>
          </a:p>
          <a:p>
            <a:endParaRPr lang="en-GB" dirty="0"/>
          </a:p>
          <a:p>
            <a:r>
              <a:rPr lang="en-GB" dirty="0" smtClean="0"/>
              <a:t>Some people deliberately take it to get the CNS effect and they are putting themselves at risk from the </a:t>
            </a:r>
            <a:r>
              <a:rPr lang="en-GB" dirty="0" err="1" smtClean="0"/>
              <a:t>paracetamol</a:t>
            </a:r>
            <a:r>
              <a:rPr lang="en-GB" dirty="0" smtClean="0"/>
              <a:t> or the ibuprofen – its not the codeine that’s the problem</a:t>
            </a:r>
          </a:p>
          <a:p>
            <a:endParaRPr lang="en-GB" dirty="0"/>
          </a:p>
          <a:p>
            <a:r>
              <a:rPr lang="en-GB" dirty="0" smtClean="0"/>
              <a:t>The question is what to do about it</a:t>
            </a:r>
          </a:p>
          <a:p>
            <a:endParaRPr lang="en-GB" dirty="0"/>
          </a:p>
          <a:p>
            <a:r>
              <a:rPr lang="en-GB" dirty="0" smtClean="0"/>
              <a:t>Most of it is supplied on prescription so making it prescription only won’t solve the problem</a:t>
            </a:r>
          </a:p>
          <a:p>
            <a:endParaRPr lang="en-GB" dirty="0"/>
          </a:p>
          <a:p>
            <a:r>
              <a:rPr lang="en-GB" dirty="0" smtClean="0"/>
              <a:t>No one wanted to lose it as an OTC product but we needed a solution</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94061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decided to look for the views of other stakeholders and we were astonished at the result</a:t>
            </a:r>
          </a:p>
          <a:p>
            <a:endParaRPr lang="en-GB" dirty="0"/>
          </a:p>
          <a:p>
            <a:r>
              <a:rPr lang="en-GB" dirty="0" smtClean="0"/>
              <a:t>We talked on a formal basis to pharmacy and medical bodies.  We surveyed patients who use it for arthritis and most importantly we spoke to the organisations who worked with people who had become addicted.</a:t>
            </a:r>
          </a:p>
          <a:p>
            <a:endParaRPr lang="en-GB" dirty="0"/>
          </a:p>
          <a:p>
            <a:r>
              <a:rPr lang="en-GB" dirty="0" smtClean="0"/>
              <a:t>The message from all parties was loud and clear.  They did not want codeine to become prescription only.  They felt strongly that the needs of the many legitimate users were paramount.</a:t>
            </a:r>
          </a:p>
          <a:p>
            <a:endParaRPr lang="en-GB" dirty="0"/>
          </a:p>
          <a:p>
            <a:r>
              <a:rPr lang="en-GB" dirty="0" smtClean="0"/>
              <a:t>The addicts themselves were surveyed and said if you make it prescription only we will get it off the internet and we will not see health professionals.  </a:t>
            </a:r>
          </a:p>
          <a:p>
            <a:endParaRPr lang="en-GB" dirty="0"/>
          </a:p>
          <a:p>
            <a:r>
              <a:rPr lang="en-GB" dirty="0" smtClean="0"/>
              <a:t>The whole debate changed to one where the focus was on helping people not restricting the drug and this culminated in a parliamentary discussion.</a:t>
            </a:r>
          </a:p>
          <a:p>
            <a:endParaRPr lang="en-GB" dirty="0"/>
          </a:p>
          <a:p>
            <a:r>
              <a:rPr lang="en-GB" dirty="0" smtClean="0"/>
              <a:t>The Nautilus encourages that interaction at an early stage</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78310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a:t>
            </a:r>
          </a:p>
          <a:p>
            <a:endParaRPr lang="en-GB" dirty="0"/>
          </a:p>
          <a:p>
            <a:r>
              <a:rPr lang="en-GB" dirty="0" smtClean="0"/>
              <a:t>I want to mention monitoring and control.</a:t>
            </a:r>
          </a:p>
          <a:p>
            <a:endParaRPr lang="en-GB" dirty="0"/>
          </a:p>
          <a:p>
            <a:r>
              <a:rPr lang="en-GB" dirty="0" smtClean="0"/>
              <a:t>Now we tend to do it at the end – as a bolt on.  It shouldn’t be like that. And we should focus on outcomes – which I am pleased to see happened recently in the case of the pholcodine referral</a:t>
            </a:r>
          </a:p>
          <a:p>
            <a:endParaRPr lang="en-GB" dirty="0"/>
          </a:p>
          <a:p>
            <a:r>
              <a:rPr lang="en-GB" dirty="0" smtClean="0"/>
              <a:t>We do not know if </a:t>
            </a:r>
            <a:r>
              <a:rPr lang="en-GB" dirty="0" err="1" smtClean="0"/>
              <a:t>pholcodeine</a:t>
            </a:r>
            <a:r>
              <a:rPr lang="en-GB" dirty="0" smtClean="0"/>
              <a:t> is a cause of </a:t>
            </a:r>
            <a:r>
              <a:rPr lang="en-GB" dirty="0" err="1" smtClean="0"/>
              <a:t>analphalactic</a:t>
            </a:r>
            <a:r>
              <a:rPr lang="en-GB" dirty="0" smtClean="0"/>
              <a:t> shock in patients who get NBAs or if its just a co-incidence.  </a:t>
            </a:r>
          </a:p>
          <a:p>
            <a:endParaRPr lang="en-GB" dirty="0"/>
          </a:p>
          <a:p>
            <a:r>
              <a:rPr lang="en-GB" dirty="0" smtClean="0"/>
              <a:t>Making it prescription only would not solve that problem so the recommendation is to keep it OTC and set out to collect the data we need to answer the question</a:t>
            </a:r>
          </a:p>
          <a:p>
            <a:endParaRPr lang="en-GB" dirty="0"/>
          </a:p>
          <a:p>
            <a:r>
              <a:rPr lang="en-GB" dirty="0"/>
              <a:t>When we are asking regulatory agencies to make difficult decisions based on limited data we should expect a request for monitoring and we should start to think about that earlier in the process to explore how we do it and what data we should collect.</a:t>
            </a:r>
          </a:p>
          <a:p>
            <a:endParaRPr lang="en-GB" dirty="0"/>
          </a:p>
          <a:p>
            <a:endParaRPr lang="en-GB" dirty="0"/>
          </a:p>
          <a:p>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1566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Anyone </a:t>
            </a:r>
            <a:r>
              <a:rPr lang="en-GB" dirty="0"/>
              <a:t>developing EU businesses will be only too aware of the different approaches of regulators resulting in different pack sizes, different formulations, different doses and indications and different warnings. </a:t>
            </a:r>
            <a:endParaRPr lang="en-GB" dirty="0" smtClean="0"/>
          </a:p>
          <a:p>
            <a:endParaRPr lang="en-GB" dirty="0"/>
          </a:p>
          <a:p>
            <a:r>
              <a:rPr lang="en-GB" dirty="0" smtClean="0"/>
              <a:t>With </a:t>
            </a:r>
            <a:r>
              <a:rPr lang="en-GB" dirty="0"/>
              <a:t>the introduction of the new Pharmacovigilance rules the EU member states will be </a:t>
            </a:r>
            <a:r>
              <a:rPr lang="en-GB" dirty="0" smtClean="0"/>
              <a:t>increasingly working </a:t>
            </a:r>
            <a:r>
              <a:rPr lang="en-GB" dirty="0"/>
              <a:t>together to review products and produce a single binding decision so its timely to talk about a new framework that can be used to produce more predictable and consistent outcomes. </a:t>
            </a:r>
            <a:endParaRPr lang="en-GB" dirty="0" smtClean="0"/>
          </a:p>
          <a:p>
            <a:endParaRPr lang="en-GB" dirty="0"/>
          </a:p>
          <a:p>
            <a:r>
              <a:rPr lang="en-GB" dirty="0" smtClean="0"/>
              <a:t>And beyond the EU, the </a:t>
            </a:r>
            <a:r>
              <a:rPr lang="en-GB" dirty="0"/>
              <a:t>regulation of non prescription medicines is </a:t>
            </a:r>
            <a:r>
              <a:rPr lang="en-GB" dirty="0" err="1" smtClean="0"/>
              <a:t>ibecoming</a:t>
            </a:r>
            <a:r>
              <a:rPr lang="en-GB" dirty="0" smtClean="0"/>
              <a:t> </a:t>
            </a:r>
            <a:r>
              <a:rPr lang="en-GB" dirty="0"/>
              <a:t>a global issue. Bilateral agreements and work sharing between different regulators is becoming the norm.  </a:t>
            </a:r>
          </a:p>
          <a:p>
            <a:endParaRPr lang="en-GB" dirty="0"/>
          </a:p>
          <a:p>
            <a:r>
              <a:rPr lang="en-GB" dirty="0"/>
              <a:t>Even where that is not the case the publicity given to decisions in one country and the resulting media attention stimulates reviews elsewhere.  </a:t>
            </a:r>
            <a:r>
              <a:rPr lang="en-GB" dirty="0" smtClean="0"/>
              <a:t>The hope is that this new framework will provide a tool to help define and frame risk, to increase understanding of the benefit of OTC products and thoughtful and focused risk management with </a:t>
            </a:r>
            <a:r>
              <a:rPr lang="en-GB" smtClean="0"/>
              <a:t>improved communications.</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97165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09165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past two years I have been part of a task force has been working at global level with input from association staff from US, Canada, Australia, Europe and UK.  </a:t>
            </a:r>
          </a:p>
          <a:p>
            <a:endParaRPr lang="en-GB" dirty="0" smtClean="0"/>
          </a:p>
          <a:p>
            <a:r>
              <a:rPr lang="en-GB" dirty="0" smtClean="0"/>
              <a:t>We have had support from Pfizer, GSK, Reckitt Benckiser and Novartis</a:t>
            </a:r>
          </a:p>
          <a:p>
            <a:endParaRPr lang="en-GB" dirty="0" smtClean="0"/>
          </a:p>
          <a:p>
            <a:r>
              <a:rPr lang="en-GB" dirty="0" smtClean="0"/>
              <a:t>The framework that Eric has just presented is the outcome of that work and I am pleased to have the opportunity to talk to you about it from an industry perspective.</a:t>
            </a:r>
          </a:p>
          <a:p>
            <a:endParaRPr lang="en-GB" dirty="0"/>
          </a:p>
          <a:p>
            <a:r>
              <a:rPr lang="en-GB" dirty="0" smtClean="0"/>
              <a:t>Let me start by talking about why we need this</a:t>
            </a:r>
          </a:p>
        </p:txBody>
      </p:sp>
      <p:sp>
        <p:nvSpPr>
          <p:cNvPr id="4" name="Slide Number Placeholder 3"/>
          <p:cNvSpPr>
            <a:spLocks noGrp="1"/>
          </p:cNvSpPr>
          <p:nvPr>
            <p:ph type="sldNum" sz="quarter" idx="10"/>
          </p:nvPr>
        </p:nvSpPr>
        <p:spPr/>
        <p:txBody>
          <a:bodyPr/>
          <a:lstStyle/>
          <a:p>
            <a:fld id="{DF1129B8-A727-4E20-84C1-E543ACCA1EF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05709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OTC markets have broadened over the last 40 years to include medical devices, </a:t>
            </a:r>
            <a:r>
              <a:rPr lang="en-GB" dirty="0" err="1" smtClean="0"/>
              <a:t>homeopathics</a:t>
            </a:r>
            <a:r>
              <a:rPr lang="en-GB" dirty="0" smtClean="0"/>
              <a:t>, traditional herbals and new </a:t>
            </a:r>
            <a:r>
              <a:rPr lang="en-GB" dirty="0"/>
              <a:t>switches. </a:t>
            </a:r>
            <a:r>
              <a:rPr lang="en-GB" dirty="0" smtClean="0"/>
              <a:t>The legislation has been developed piecemeal  and the result is that the way </a:t>
            </a:r>
            <a:r>
              <a:rPr lang="en-GB" dirty="0"/>
              <a:t>we look at  risk and risk management for OTCs is different across the different categories of OTCs </a:t>
            </a:r>
          </a:p>
          <a:p>
            <a:endParaRPr lang="en-GB" dirty="0" smtClean="0"/>
          </a:p>
          <a:p>
            <a:endParaRPr lang="en-GB" dirty="0"/>
          </a:p>
          <a:p>
            <a:r>
              <a:rPr lang="en-GB" dirty="0" smtClean="0"/>
              <a:t>The proof of efficacy ranges from none, through traditional use, plausible evidence, established use of the ingredients, clinical studies plus real life data</a:t>
            </a:r>
          </a:p>
          <a:p>
            <a:endParaRPr lang="en-GB" dirty="0"/>
          </a:p>
          <a:p>
            <a:endParaRPr lang="en-GB" dirty="0"/>
          </a:p>
          <a:p>
            <a:r>
              <a:rPr lang="en-GB" dirty="0" smtClean="0"/>
              <a:t>When we review products for reclassification or safety issues we have even more complex processes and across Europe there is not a model for benefit risk for OTCs</a:t>
            </a:r>
          </a:p>
          <a:p>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92705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Hence the development of the OTC nautilus</a:t>
            </a:r>
          </a:p>
          <a:p>
            <a:endParaRPr lang="en-GB" dirty="0" smtClean="0"/>
          </a:p>
          <a:p>
            <a:endParaRPr lang="en-GB" dirty="0" smtClean="0"/>
          </a:p>
          <a:p>
            <a:r>
              <a:rPr lang="en-GB" dirty="0" smtClean="0"/>
              <a:t> If you straighten out the nautilus and look at the different processes you can see several steps which are already part of a product evaluation in the EU.</a:t>
            </a:r>
          </a:p>
          <a:p>
            <a:endParaRPr lang="en-GB" dirty="0" smtClean="0"/>
          </a:p>
          <a:p>
            <a:r>
              <a:rPr lang="en-GB" dirty="0" smtClean="0"/>
              <a:t>We are familiar with the regulatory review and the outcome which is a characterisation of the benefit risk for the product or molecule under consideration.  </a:t>
            </a:r>
          </a:p>
          <a:p>
            <a:endParaRPr lang="en-GB" dirty="0"/>
          </a:p>
          <a:p>
            <a:r>
              <a:rPr lang="en-GB" dirty="0" smtClean="0"/>
              <a:t>The framework talks about evaluation and that’s the equivalent of consultation.</a:t>
            </a:r>
          </a:p>
          <a:p>
            <a:endParaRPr lang="en-GB" dirty="0"/>
          </a:p>
          <a:p>
            <a:r>
              <a:rPr lang="en-GB" dirty="0" smtClean="0"/>
              <a:t>We already have risk management and post monitoring</a:t>
            </a:r>
          </a:p>
          <a:p>
            <a:endParaRPr lang="en-GB" dirty="0"/>
          </a:p>
          <a:p>
            <a:r>
              <a:rPr lang="en-GB" dirty="0" smtClean="0"/>
              <a:t>The most important difference is the emphasis on pre review work with monitoring and control introduced early in the development of a product proposal and a greater emphasis on stakeholder engagement and communications</a:t>
            </a:r>
            <a:endParaRPr lang="en-GB" dirty="0"/>
          </a:p>
          <a:p>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1566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Its always better when we look at specific examples and I would like to share a few with you now.</a:t>
            </a:r>
          </a:p>
          <a:p>
            <a:endParaRPr lang="en-GB" dirty="0"/>
          </a:p>
          <a:p>
            <a:r>
              <a:rPr lang="en-GB" dirty="0" smtClean="0"/>
              <a:t>At present pre-review is what the industry does to decide if a molecule is a candidate.  They will look at its safety and they will look at </a:t>
            </a:r>
            <a:r>
              <a:rPr lang="en-GB" dirty="0"/>
              <a:t> </a:t>
            </a:r>
            <a:r>
              <a:rPr lang="en-GB" dirty="0" smtClean="0"/>
              <a:t>the condition it is used for and the potential market</a:t>
            </a:r>
            <a:endParaRPr lang="en-GB" dirty="0"/>
          </a:p>
          <a:p>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1566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 product for migraine for example  – the company’s expert report for a </a:t>
            </a:r>
            <a:r>
              <a:rPr lang="en-GB" dirty="0" err="1" smtClean="0"/>
              <a:t>triptan</a:t>
            </a:r>
            <a:r>
              <a:rPr lang="en-GB" dirty="0" smtClean="0"/>
              <a:t> application would note the high incidence, the impact on patients and the need for early access to an effective treatment</a:t>
            </a:r>
          </a:p>
          <a:p>
            <a:endParaRPr lang="en-GB" dirty="0"/>
          </a:p>
          <a:p>
            <a:r>
              <a:rPr lang="en-GB" dirty="0" smtClean="0"/>
              <a:t>The application would then focus on the risks and adverse events</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3901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new framework we would start with a value tree</a:t>
            </a:r>
          </a:p>
          <a:p>
            <a:endParaRPr lang="en-GB" dirty="0"/>
          </a:p>
          <a:p>
            <a:r>
              <a:rPr lang="en-GB" dirty="0" smtClean="0"/>
              <a:t>With the common domains for all non prescription medicines and a set of </a:t>
            </a:r>
            <a:r>
              <a:rPr lang="en-GB" dirty="0" err="1" smtClean="0"/>
              <a:t>triptan</a:t>
            </a:r>
            <a:r>
              <a:rPr lang="en-GB" dirty="0" smtClean="0"/>
              <a:t> specific characteristics.</a:t>
            </a:r>
          </a:p>
          <a:p>
            <a:endParaRPr lang="en-GB" dirty="0"/>
          </a:p>
          <a:p>
            <a:endParaRPr lang="en-GB" dirty="0" smtClean="0"/>
          </a:p>
          <a:p>
            <a:r>
              <a:rPr lang="en-GB" dirty="0" smtClean="0"/>
              <a:t>We develop a set of benefits and risk and which we then quantify</a:t>
            </a:r>
          </a:p>
          <a:p>
            <a:endParaRPr lang="en-GB" dirty="0"/>
          </a:p>
          <a:p>
            <a:r>
              <a:rPr lang="en-GB" dirty="0"/>
              <a:t>If we quantify the benefits </a:t>
            </a:r>
            <a:r>
              <a:rPr lang="en-GB" dirty="0" smtClean="0"/>
              <a:t>as well as the risks we </a:t>
            </a:r>
            <a:r>
              <a:rPr lang="en-GB" dirty="0"/>
              <a:t>have a basis for a real discussion with regulatory bodies that has to be better than we have now.</a:t>
            </a:r>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42986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as hard to find the data for well established products as you might think.  I found these data on public websites</a:t>
            </a:r>
          </a:p>
          <a:p>
            <a:endParaRPr lang="en-GB" dirty="0"/>
          </a:p>
          <a:p>
            <a:r>
              <a:rPr lang="en-GB" dirty="0" smtClean="0"/>
              <a:t>For the </a:t>
            </a:r>
            <a:r>
              <a:rPr lang="en-GB" dirty="0" err="1" smtClean="0"/>
              <a:t>triptan</a:t>
            </a:r>
            <a:r>
              <a:rPr lang="en-GB" dirty="0" smtClean="0"/>
              <a:t> early treatment means stopping the attack in over 70% of cases – a clear advantage over other treatments</a:t>
            </a:r>
          </a:p>
          <a:p>
            <a:endParaRPr lang="en-GB" dirty="0"/>
          </a:p>
          <a:p>
            <a:r>
              <a:rPr lang="en-GB" dirty="0" smtClean="0"/>
              <a:t>If it were available OTC It would reduce use of analgesics - 78% of migraine sufferers over use analgesics so  OTC it would reduce number who end up with chronic daily headache</a:t>
            </a:r>
          </a:p>
          <a:p>
            <a:endParaRPr lang="en-GB" dirty="0"/>
          </a:p>
          <a:p>
            <a:r>
              <a:rPr lang="en-GB" dirty="0" smtClean="0"/>
              <a:t>It would allow 4.8million people access to an effective treatment they don’t even know is available because in UK 60% of people who have migraine do not go to the doctor</a:t>
            </a:r>
          </a:p>
          <a:p>
            <a:endParaRPr lang="en-GB" dirty="0"/>
          </a:p>
          <a:p>
            <a:r>
              <a:rPr lang="en-GB" dirty="0" smtClean="0"/>
              <a:t>And it would make a significant impact to GP time and the cost of treating migraine on the NHS</a:t>
            </a:r>
          </a:p>
          <a:p>
            <a:endParaRPr lang="en-GB" dirty="0" smtClean="0"/>
          </a:p>
          <a:p>
            <a:r>
              <a:rPr lang="en-GB" dirty="0" smtClean="0"/>
              <a:t>Having these data available would not only help with the review – it would help with stakeholder involvement and communication later in the process</a:t>
            </a:r>
            <a:endParaRPr lang="en-GB" dirty="0"/>
          </a:p>
        </p:txBody>
      </p:sp>
      <p:sp>
        <p:nvSpPr>
          <p:cNvPr id="4" name="Slide Number Placeholder 3"/>
          <p:cNvSpPr>
            <a:spLocks noGrp="1"/>
          </p:cNvSpPr>
          <p:nvPr>
            <p:ph type="sldNum" sz="quarter" idx="10"/>
          </p:nvPr>
        </p:nvSpPr>
        <p:spPr/>
        <p:txBody>
          <a:bodyPr/>
          <a:lstStyle/>
          <a:p>
            <a:fld id="{CEA1AA46-F14C-45FD-A28E-9FA041A2C4C5}"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28444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3171A-8BB3-4426-A5FD-220CAC9ECFF3}" type="slidenum">
              <a:rPr lang="en-US"/>
              <a:pPr>
                <a:defRPr/>
              </a:pPr>
              <a:t>‹#›</a:t>
            </a:fld>
            <a:endParaRPr lang="en-US"/>
          </a:p>
        </p:txBody>
      </p:sp>
    </p:spTree>
    <p:extLst>
      <p:ext uri="{BB962C8B-B14F-4D97-AF65-F5344CB8AC3E}">
        <p14:creationId xmlns:p14="http://schemas.microsoft.com/office/powerpoint/2010/main" val="223569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79279-C65C-4D93-BA31-49A7163D663F}" type="slidenum">
              <a:rPr lang="en-US"/>
              <a:pPr>
                <a:defRPr/>
              </a:pPr>
              <a:t>‹#›</a:t>
            </a:fld>
            <a:endParaRPr lang="en-US"/>
          </a:p>
        </p:txBody>
      </p:sp>
    </p:spTree>
    <p:extLst>
      <p:ext uri="{BB962C8B-B14F-4D97-AF65-F5344CB8AC3E}">
        <p14:creationId xmlns:p14="http://schemas.microsoft.com/office/powerpoint/2010/main" val="370632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7840B-E4A9-4B15-BB53-C63ACA33928C}" type="slidenum">
              <a:rPr lang="en-US"/>
              <a:pPr>
                <a:defRPr/>
              </a:pPr>
              <a:t>‹#›</a:t>
            </a:fld>
            <a:endParaRPr lang="en-US"/>
          </a:p>
        </p:txBody>
      </p:sp>
    </p:spTree>
    <p:extLst>
      <p:ext uri="{BB962C8B-B14F-4D97-AF65-F5344CB8AC3E}">
        <p14:creationId xmlns:p14="http://schemas.microsoft.com/office/powerpoint/2010/main" val="398699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14DD8-4071-40F9-8856-1648201658BC}" type="slidenum">
              <a:rPr lang="en-US"/>
              <a:pPr>
                <a:defRPr/>
              </a:pPr>
              <a:t>‹#›</a:t>
            </a:fld>
            <a:endParaRPr lang="en-US"/>
          </a:p>
        </p:txBody>
      </p:sp>
    </p:spTree>
    <p:extLst>
      <p:ext uri="{BB962C8B-B14F-4D97-AF65-F5344CB8AC3E}">
        <p14:creationId xmlns:p14="http://schemas.microsoft.com/office/powerpoint/2010/main" val="347479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B6F8241-BAFF-43E0-8E94-4209B5E8E101}" type="slidenum">
              <a:rPr lang="en-US"/>
              <a:pPr>
                <a:defRPr/>
              </a:pPr>
              <a:t>‹#›</a:t>
            </a:fld>
            <a:endParaRPr lang="en-US"/>
          </a:p>
        </p:txBody>
      </p:sp>
    </p:spTree>
    <p:extLst>
      <p:ext uri="{BB962C8B-B14F-4D97-AF65-F5344CB8AC3E}">
        <p14:creationId xmlns:p14="http://schemas.microsoft.com/office/powerpoint/2010/main" val="158816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40AB212-FC52-4709-81F3-A6B77B397E3A}" type="slidenum">
              <a:rPr lang="en-US"/>
              <a:pPr>
                <a:defRPr/>
              </a:pPr>
              <a:t>‹#›</a:t>
            </a:fld>
            <a:endParaRPr lang="en-US"/>
          </a:p>
        </p:txBody>
      </p:sp>
    </p:spTree>
    <p:extLst>
      <p:ext uri="{BB962C8B-B14F-4D97-AF65-F5344CB8AC3E}">
        <p14:creationId xmlns:p14="http://schemas.microsoft.com/office/powerpoint/2010/main" val="211831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2649930-BA5D-4082-BFF9-0328C3405FC0}" type="slidenum">
              <a:rPr lang="en-US"/>
              <a:pPr>
                <a:defRPr/>
              </a:pPr>
              <a:t>‹#›</a:t>
            </a:fld>
            <a:endParaRPr lang="en-US"/>
          </a:p>
        </p:txBody>
      </p:sp>
    </p:spTree>
    <p:extLst>
      <p:ext uri="{BB962C8B-B14F-4D97-AF65-F5344CB8AC3E}">
        <p14:creationId xmlns:p14="http://schemas.microsoft.com/office/powerpoint/2010/main" val="4210887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68AB1B2-01FF-46F4-9E58-F805E94F1561}" type="slidenum">
              <a:rPr lang="en-US"/>
              <a:pPr>
                <a:defRPr/>
              </a:pPr>
              <a:t>‹#›</a:t>
            </a:fld>
            <a:endParaRPr lang="en-US"/>
          </a:p>
        </p:txBody>
      </p:sp>
    </p:spTree>
    <p:extLst>
      <p:ext uri="{BB962C8B-B14F-4D97-AF65-F5344CB8AC3E}">
        <p14:creationId xmlns:p14="http://schemas.microsoft.com/office/powerpoint/2010/main" val="281574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2CAD4BA-96E8-4A16-84BC-A7FD30E43AB7}" type="slidenum">
              <a:rPr lang="en-US"/>
              <a:pPr>
                <a:defRPr/>
              </a:pPr>
              <a:t>‹#›</a:t>
            </a:fld>
            <a:endParaRPr lang="en-US"/>
          </a:p>
        </p:txBody>
      </p:sp>
    </p:spTree>
    <p:extLst>
      <p:ext uri="{BB962C8B-B14F-4D97-AF65-F5344CB8AC3E}">
        <p14:creationId xmlns:p14="http://schemas.microsoft.com/office/powerpoint/2010/main" val="1246517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368D628-24C5-4699-B2CE-652BC85E06CB}" type="slidenum">
              <a:rPr lang="en-US"/>
              <a:pPr>
                <a:defRPr/>
              </a:pPr>
              <a:t>‹#›</a:t>
            </a:fld>
            <a:endParaRPr lang="en-US"/>
          </a:p>
        </p:txBody>
      </p:sp>
    </p:spTree>
    <p:extLst>
      <p:ext uri="{BB962C8B-B14F-4D97-AF65-F5344CB8AC3E}">
        <p14:creationId xmlns:p14="http://schemas.microsoft.com/office/powerpoint/2010/main" val="324804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72BFEB-8473-4521-BC08-B55D8A15F499}" type="slidenum">
              <a:rPr lang="en-US"/>
              <a:pPr>
                <a:defRPr/>
              </a:pPr>
              <a:t>‹#›</a:t>
            </a:fld>
            <a:endParaRPr lang="en-US"/>
          </a:p>
        </p:txBody>
      </p:sp>
    </p:spTree>
    <p:extLst>
      <p:ext uri="{BB962C8B-B14F-4D97-AF65-F5344CB8AC3E}">
        <p14:creationId xmlns:p14="http://schemas.microsoft.com/office/powerpoint/2010/main" val="251856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6B6A8-726A-407D-A34D-D1CB29EB013C}" type="slidenum">
              <a:rPr lang="en-US"/>
              <a:pPr>
                <a:defRPr/>
              </a:pPr>
              <a:t>‹#›</a:t>
            </a:fld>
            <a:endParaRPr lang="en-US"/>
          </a:p>
        </p:txBody>
      </p:sp>
    </p:spTree>
    <p:extLst>
      <p:ext uri="{BB962C8B-B14F-4D97-AF65-F5344CB8AC3E}">
        <p14:creationId xmlns:p14="http://schemas.microsoft.com/office/powerpoint/2010/main" val="1796879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DA4C769-6FB9-4C19-B651-8CF8C730E7B7}" type="slidenum">
              <a:rPr lang="en-US"/>
              <a:pPr>
                <a:defRPr/>
              </a:pPr>
              <a:t>‹#›</a:t>
            </a:fld>
            <a:endParaRPr lang="en-US"/>
          </a:p>
        </p:txBody>
      </p:sp>
    </p:spTree>
    <p:extLst>
      <p:ext uri="{BB962C8B-B14F-4D97-AF65-F5344CB8AC3E}">
        <p14:creationId xmlns:p14="http://schemas.microsoft.com/office/powerpoint/2010/main" val="340125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F2143B0-4FB2-48DE-BC59-DC1D11649B2B}" type="slidenum">
              <a:rPr lang="en-US"/>
              <a:pPr>
                <a:defRPr/>
              </a:pPr>
              <a:t>‹#›</a:t>
            </a:fld>
            <a:endParaRPr lang="en-US"/>
          </a:p>
        </p:txBody>
      </p:sp>
    </p:spTree>
    <p:extLst>
      <p:ext uri="{BB962C8B-B14F-4D97-AF65-F5344CB8AC3E}">
        <p14:creationId xmlns:p14="http://schemas.microsoft.com/office/powerpoint/2010/main" val="259331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5C952B4-203D-40C0-950E-94B3186D7C6F}" type="slidenum">
              <a:rPr lang="en-US"/>
              <a:pPr>
                <a:defRPr/>
              </a:pPr>
              <a:t>‹#›</a:t>
            </a:fld>
            <a:endParaRPr lang="en-US"/>
          </a:p>
        </p:txBody>
      </p:sp>
    </p:spTree>
    <p:extLst>
      <p:ext uri="{BB962C8B-B14F-4D97-AF65-F5344CB8AC3E}">
        <p14:creationId xmlns:p14="http://schemas.microsoft.com/office/powerpoint/2010/main" val="2643645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8547B79-F3B5-4652-97DB-46B3671DEDFB}" type="slidenum">
              <a:rPr lang="en-US"/>
              <a:pPr>
                <a:defRPr/>
              </a:pPr>
              <a:t>‹#›</a:t>
            </a:fld>
            <a:endParaRPr lang="en-US"/>
          </a:p>
        </p:txBody>
      </p:sp>
    </p:spTree>
    <p:extLst>
      <p:ext uri="{BB962C8B-B14F-4D97-AF65-F5344CB8AC3E}">
        <p14:creationId xmlns:p14="http://schemas.microsoft.com/office/powerpoint/2010/main" val="2409981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94A689A-ABFA-4839-85B2-9FDD13CA0651}" type="slidenum">
              <a:rPr lang="en-US"/>
              <a:pPr>
                <a:defRPr/>
              </a:pPr>
              <a:t>‹#›</a:t>
            </a:fld>
            <a:endParaRPr lang="en-US"/>
          </a:p>
        </p:txBody>
      </p:sp>
    </p:spTree>
    <p:extLst>
      <p:ext uri="{BB962C8B-B14F-4D97-AF65-F5344CB8AC3E}">
        <p14:creationId xmlns:p14="http://schemas.microsoft.com/office/powerpoint/2010/main" val="3530642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646ED1D-A225-47EC-B025-1B1C8E053150}" type="slidenum">
              <a:rPr lang="en-US"/>
              <a:pPr>
                <a:defRPr/>
              </a:pPr>
              <a:t>‹#›</a:t>
            </a:fld>
            <a:endParaRPr lang="en-US"/>
          </a:p>
        </p:txBody>
      </p:sp>
    </p:spTree>
    <p:extLst>
      <p:ext uri="{BB962C8B-B14F-4D97-AF65-F5344CB8AC3E}">
        <p14:creationId xmlns:p14="http://schemas.microsoft.com/office/powerpoint/2010/main" val="343822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D24EABB-F8A4-4AF8-98AC-B38B9F1CA2C0}" type="slidenum">
              <a:rPr lang="en-US"/>
              <a:pPr>
                <a:defRPr/>
              </a:pPr>
              <a:t>‹#›</a:t>
            </a:fld>
            <a:endParaRPr lang="en-US"/>
          </a:p>
        </p:txBody>
      </p:sp>
    </p:spTree>
    <p:extLst>
      <p:ext uri="{BB962C8B-B14F-4D97-AF65-F5344CB8AC3E}">
        <p14:creationId xmlns:p14="http://schemas.microsoft.com/office/powerpoint/2010/main" val="204384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53EDCB0-8F19-40EE-A2AE-B9605CDF781B}" type="slidenum">
              <a:rPr lang="en-US"/>
              <a:pPr>
                <a:defRPr/>
              </a:pPr>
              <a:t>‹#›</a:t>
            </a:fld>
            <a:endParaRPr lang="en-US"/>
          </a:p>
        </p:txBody>
      </p:sp>
    </p:spTree>
    <p:extLst>
      <p:ext uri="{BB962C8B-B14F-4D97-AF65-F5344CB8AC3E}">
        <p14:creationId xmlns:p14="http://schemas.microsoft.com/office/powerpoint/2010/main" val="117361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E2AD84F-7773-4E17-AB76-17DB630A3078}" type="slidenum">
              <a:rPr lang="en-US"/>
              <a:pPr>
                <a:defRPr/>
              </a:pPr>
              <a:t>‹#›</a:t>
            </a:fld>
            <a:endParaRPr lang="en-US"/>
          </a:p>
        </p:txBody>
      </p:sp>
    </p:spTree>
    <p:extLst>
      <p:ext uri="{BB962C8B-B14F-4D97-AF65-F5344CB8AC3E}">
        <p14:creationId xmlns:p14="http://schemas.microsoft.com/office/powerpoint/2010/main" val="3572313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3E891D0-0F02-43E7-85C7-2BF9063B4A46}" type="slidenum">
              <a:rPr lang="en-US"/>
              <a:pPr>
                <a:defRPr/>
              </a:pPr>
              <a:t>‹#›</a:t>
            </a:fld>
            <a:endParaRPr lang="en-US"/>
          </a:p>
        </p:txBody>
      </p:sp>
    </p:spTree>
    <p:extLst>
      <p:ext uri="{BB962C8B-B14F-4D97-AF65-F5344CB8AC3E}">
        <p14:creationId xmlns:p14="http://schemas.microsoft.com/office/powerpoint/2010/main" val="120624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93EC-8268-439A-B89F-9E8A5DF244EE}" type="slidenum">
              <a:rPr lang="en-US"/>
              <a:pPr>
                <a:defRPr/>
              </a:pPr>
              <a:t>‹#›</a:t>
            </a:fld>
            <a:endParaRPr lang="en-US"/>
          </a:p>
        </p:txBody>
      </p:sp>
    </p:spTree>
    <p:extLst>
      <p:ext uri="{BB962C8B-B14F-4D97-AF65-F5344CB8AC3E}">
        <p14:creationId xmlns:p14="http://schemas.microsoft.com/office/powerpoint/2010/main" val="2864251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CE438CCA-BA13-4E2D-88CC-9C48EEBBEF4F}" type="slidenum">
              <a:rPr lang="en-US"/>
              <a:pPr>
                <a:defRPr/>
              </a:pPr>
              <a:t>‹#›</a:t>
            </a:fld>
            <a:endParaRPr lang="en-US"/>
          </a:p>
        </p:txBody>
      </p:sp>
    </p:spTree>
    <p:extLst>
      <p:ext uri="{BB962C8B-B14F-4D97-AF65-F5344CB8AC3E}">
        <p14:creationId xmlns:p14="http://schemas.microsoft.com/office/powerpoint/2010/main" val="1292127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30595D3A-9151-4244-A91F-9BEAEFD85FFF}" type="slidenum">
              <a:rPr lang="en-US"/>
              <a:pPr>
                <a:defRPr/>
              </a:pPr>
              <a:t>‹#›</a:t>
            </a:fld>
            <a:endParaRPr lang="en-US"/>
          </a:p>
        </p:txBody>
      </p:sp>
    </p:spTree>
    <p:extLst>
      <p:ext uri="{BB962C8B-B14F-4D97-AF65-F5344CB8AC3E}">
        <p14:creationId xmlns:p14="http://schemas.microsoft.com/office/powerpoint/2010/main" val="3376388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669416D-63CB-4326-962E-867B3DC7B692}" type="slidenum">
              <a:rPr lang="en-US"/>
              <a:pPr>
                <a:defRPr/>
              </a:pPr>
              <a:t>‹#›</a:t>
            </a:fld>
            <a:endParaRPr lang="en-US"/>
          </a:p>
        </p:txBody>
      </p:sp>
    </p:spTree>
    <p:extLst>
      <p:ext uri="{BB962C8B-B14F-4D97-AF65-F5344CB8AC3E}">
        <p14:creationId xmlns:p14="http://schemas.microsoft.com/office/powerpoint/2010/main" val="237925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28DBFB6F-C573-4798-86DE-E66645614128}" type="slidenum">
              <a:rPr lang="en-US"/>
              <a:pPr>
                <a:defRPr/>
              </a:pPr>
              <a:t>‹#›</a:t>
            </a:fld>
            <a:endParaRPr lang="en-US"/>
          </a:p>
        </p:txBody>
      </p:sp>
    </p:spTree>
    <p:extLst>
      <p:ext uri="{BB962C8B-B14F-4D97-AF65-F5344CB8AC3E}">
        <p14:creationId xmlns:p14="http://schemas.microsoft.com/office/powerpoint/2010/main" val="2547508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BC9A7D7-5BEA-4EFD-AE78-96854F602DD2}" type="slidenum">
              <a:rPr lang="en-US"/>
              <a:pPr>
                <a:defRPr/>
              </a:pPr>
              <a:t>‹#›</a:t>
            </a:fld>
            <a:endParaRPr lang="en-US"/>
          </a:p>
        </p:txBody>
      </p:sp>
    </p:spTree>
    <p:extLst>
      <p:ext uri="{BB962C8B-B14F-4D97-AF65-F5344CB8AC3E}">
        <p14:creationId xmlns:p14="http://schemas.microsoft.com/office/powerpoint/2010/main" val="895899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084B410-3471-4103-854C-E3A87F2FE6FE}" type="slidenum">
              <a:rPr lang="en-US"/>
              <a:pPr>
                <a:defRPr/>
              </a:pPr>
              <a:t>‹#›</a:t>
            </a:fld>
            <a:endParaRPr lang="en-US"/>
          </a:p>
        </p:txBody>
      </p:sp>
    </p:spTree>
    <p:extLst>
      <p:ext uri="{BB962C8B-B14F-4D97-AF65-F5344CB8AC3E}">
        <p14:creationId xmlns:p14="http://schemas.microsoft.com/office/powerpoint/2010/main" val="3035860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E2D42-F154-400C-8E2E-E9FED3D0C830}" type="slidenum">
              <a:rPr lang="en-US"/>
              <a:pPr>
                <a:defRPr/>
              </a:pPr>
              <a:t>‹#›</a:t>
            </a:fld>
            <a:endParaRPr lang="en-US"/>
          </a:p>
        </p:txBody>
      </p:sp>
    </p:spTree>
    <p:extLst>
      <p:ext uri="{BB962C8B-B14F-4D97-AF65-F5344CB8AC3E}">
        <p14:creationId xmlns:p14="http://schemas.microsoft.com/office/powerpoint/2010/main" val="3024618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D9B17-FA5A-4F00-B59C-71AA80425542}" type="slidenum">
              <a:rPr lang="en-US"/>
              <a:pPr>
                <a:defRPr/>
              </a:pPr>
              <a:t>‹#›</a:t>
            </a:fld>
            <a:endParaRPr lang="en-US"/>
          </a:p>
        </p:txBody>
      </p:sp>
    </p:spTree>
    <p:extLst>
      <p:ext uri="{BB962C8B-B14F-4D97-AF65-F5344CB8AC3E}">
        <p14:creationId xmlns:p14="http://schemas.microsoft.com/office/powerpoint/2010/main" val="4000856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095FB-7F32-4EE6-A551-9B0F561A9776}" type="slidenum">
              <a:rPr lang="en-US"/>
              <a:pPr>
                <a:defRPr/>
              </a:pPr>
              <a:t>‹#›</a:t>
            </a:fld>
            <a:endParaRPr lang="en-US"/>
          </a:p>
        </p:txBody>
      </p:sp>
    </p:spTree>
    <p:extLst>
      <p:ext uri="{BB962C8B-B14F-4D97-AF65-F5344CB8AC3E}">
        <p14:creationId xmlns:p14="http://schemas.microsoft.com/office/powerpoint/2010/main" val="3706460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63CC1-2EFA-4C49-BD07-B2DF60BB5357}" type="slidenum">
              <a:rPr lang="en-US"/>
              <a:pPr>
                <a:defRPr/>
              </a:pPr>
              <a:t>‹#›</a:t>
            </a:fld>
            <a:endParaRPr lang="en-US"/>
          </a:p>
        </p:txBody>
      </p:sp>
    </p:spTree>
    <p:extLst>
      <p:ext uri="{BB962C8B-B14F-4D97-AF65-F5344CB8AC3E}">
        <p14:creationId xmlns:p14="http://schemas.microsoft.com/office/powerpoint/2010/main" val="31228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A8FF7D-D91A-4294-AFC5-8332E051ECC0}" type="slidenum">
              <a:rPr lang="en-US"/>
              <a:pPr>
                <a:defRPr/>
              </a:pPr>
              <a:t>‹#›</a:t>
            </a:fld>
            <a:endParaRPr lang="en-US"/>
          </a:p>
        </p:txBody>
      </p:sp>
    </p:spTree>
    <p:extLst>
      <p:ext uri="{BB962C8B-B14F-4D97-AF65-F5344CB8AC3E}">
        <p14:creationId xmlns:p14="http://schemas.microsoft.com/office/powerpoint/2010/main" val="3007510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488E1C-70CA-4955-9AE4-A3E03CFAA96D}" type="slidenum">
              <a:rPr lang="en-US"/>
              <a:pPr>
                <a:defRPr/>
              </a:pPr>
              <a:t>‹#›</a:t>
            </a:fld>
            <a:endParaRPr lang="en-US"/>
          </a:p>
        </p:txBody>
      </p:sp>
    </p:spTree>
    <p:extLst>
      <p:ext uri="{BB962C8B-B14F-4D97-AF65-F5344CB8AC3E}">
        <p14:creationId xmlns:p14="http://schemas.microsoft.com/office/powerpoint/2010/main" val="3839677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6CD1E5-9222-4B24-B03A-D370B9ACA4BB}" type="slidenum">
              <a:rPr lang="en-US"/>
              <a:pPr>
                <a:defRPr/>
              </a:pPr>
              <a:t>‹#›</a:t>
            </a:fld>
            <a:endParaRPr lang="en-US"/>
          </a:p>
        </p:txBody>
      </p:sp>
    </p:spTree>
    <p:extLst>
      <p:ext uri="{BB962C8B-B14F-4D97-AF65-F5344CB8AC3E}">
        <p14:creationId xmlns:p14="http://schemas.microsoft.com/office/powerpoint/2010/main" val="3743752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C4A72F-02FF-43A7-AB61-586D104A8A0B}" type="slidenum">
              <a:rPr lang="en-US"/>
              <a:pPr>
                <a:defRPr/>
              </a:pPr>
              <a:t>‹#›</a:t>
            </a:fld>
            <a:endParaRPr lang="en-US"/>
          </a:p>
        </p:txBody>
      </p:sp>
    </p:spTree>
    <p:extLst>
      <p:ext uri="{BB962C8B-B14F-4D97-AF65-F5344CB8AC3E}">
        <p14:creationId xmlns:p14="http://schemas.microsoft.com/office/powerpoint/2010/main" val="79538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38879-C1BF-4466-8002-E5B9C010608D}" type="slidenum">
              <a:rPr lang="en-US"/>
              <a:pPr>
                <a:defRPr/>
              </a:pPr>
              <a:t>‹#›</a:t>
            </a:fld>
            <a:endParaRPr lang="en-US"/>
          </a:p>
        </p:txBody>
      </p:sp>
    </p:spTree>
    <p:extLst>
      <p:ext uri="{BB962C8B-B14F-4D97-AF65-F5344CB8AC3E}">
        <p14:creationId xmlns:p14="http://schemas.microsoft.com/office/powerpoint/2010/main" val="513070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A1D8F-5C3D-4F68-BB02-CAA22630CBA2}" type="slidenum">
              <a:rPr lang="en-US"/>
              <a:pPr>
                <a:defRPr/>
              </a:pPr>
              <a:t>‹#›</a:t>
            </a:fld>
            <a:endParaRPr lang="en-US"/>
          </a:p>
        </p:txBody>
      </p:sp>
    </p:spTree>
    <p:extLst>
      <p:ext uri="{BB962C8B-B14F-4D97-AF65-F5344CB8AC3E}">
        <p14:creationId xmlns:p14="http://schemas.microsoft.com/office/powerpoint/2010/main" val="4066734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BC2B59-689B-4092-AD2D-AA5020983173}" type="slidenum">
              <a:rPr lang="en-US"/>
              <a:pPr>
                <a:defRPr/>
              </a:pPr>
              <a:t>‹#›</a:t>
            </a:fld>
            <a:endParaRPr lang="en-US"/>
          </a:p>
        </p:txBody>
      </p:sp>
    </p:spTree>
    <p:extLst>
      <p:ext uri="{BB962C8B-B14F-4D97-AF65-F5344CB8AC3E}">
        <p14:creationId xmlns:p14="http://schemas.microsoft.com/office/powerpoint/2010/main" val="852381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BDE8B0-4AF3-4AE9-829A-DDCA5D3A7B26}" type="slidenum">
              <a:rPr lang="en-US"/>
              <a:pPr>
                <a:defRPr/>
              </a:pPr>
              <a:t>‹#›</a:t>
            </a:fld>
            <a:endParaRPr lang="en-US"/>
          </a:p>
        </p:txBody>
      </p:sp>
    </p:spTree>
    <p:extLst>
      <p:ext uri="{BB962C8B-B14F-4D97-AF65-F5344CB8AC3E}">
        <p14:creationId xmlns:p14="http://schemas.microsoft.com/office/powerpoint/2010/main" val="882054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6D2AEA8-35F9-4704-8E8F-8AA0CA6851AB}" type="slidenum">
              <a:rPr lang="en-US"/>
              <a:pPr>
                <a:defRPr/>
              </a:pPr>
              <a:t>‹#›</a:t>
            </a:fld>
            <a:endParaRPr lang="en-US"/>
          </a:p>
        </p:txBody>
      </p:sp>
    </p:spTree>
    <p:extLst>
      <p:ext uri="{BB962C8B-B14F-4D97-AF65-F5344CB8AC3E}">
        <p14:creationId xmlns:p14="http://schemas.microsoft.com/office/powerpoint/2010/main" val="3051307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FCCEC61C-B6E1-4F34-8DB7-01E255272C46}" type="slidenum">
              <a:rPr lang="en-US"/>
              <a:pPr>
                <a:defRPr/>
              </a:pPr>
              <a:t>‹#›</a:t>
            </a:fld>
            <a:endParaRPr lang="en-US"/>
          </a:p>
        </p:txBody>
      </p:sp>
    </p:spTree>
    <p:extLst>
      <p:ext uri="{BB962C8B-B14F-4D97-AF65-F5344CB8AC3E}">
        <p14:creationId xmlns:p14="http://schemas.microsoft.com/office/powerpoint/2010/main" val="3220019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24BFB2D-798D-48B1-9616-37A1067127B2}" type="slidenum">
              <a:rPr lang="en-US"/>
              <a:pPr>
                <a:defRPr/>
              </a:pPr>
              <a:t>‹#›</a:t>
            </a:fld>
            <a:endParaRPr lang="en-US"/>
          </a:p>
        </p:txBody>
      </p:sp>
    </p:spTree>
    <p:extLst>
      <p:ext uri="{BB962C8B-B14F-4D97-AF65-F5344CB8AC3E}">
        <p14:creationId xmlns:p14="http://schemas.microsoft.com/office/powerpoint/2010/main" val="182899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229DA-EAE5-4523-AAE0-B8B83E30BB66}" type="slidenum">
              <a:rPr lang="en-US"/>
              <a:pPr>
                <a:defRPr/>
              </a:pPr>
              <a:t>‹#›</a:t>
            </a:fld>
            <a:endParaRPr lang="en-US"/>
          </a:p>
        </p:txBody>
      </p:sp>
    </p:spTree>
    <p:extLst>
      <p:ext uri="{BB962C8B-B14F-4D97-AF65-F5344CB8AC3E}">
        <p14:creationId xmlns:p14="http://schemas.microsoft.com/office/powerpoint/2010/main" val="3195930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32A92B0-636A-4EAE-9E1B-559293CB7F32}" type="slidenum">
              <a:rPr lang="en-US"/>
              <a:pPr>
                <a:defRPr/>
              </a:pPr>
              <a:t>‹#›</a:t>
            </a:fld>
            <a:endParaRPr lang="en-US"/>
          </a:p>
        </p:txBody>
      </p:sp>
    </p:spTree>
    <p:extLst>
      <p:ext uri="{BB962C8B-B14F-4D97-AF65-F5344CB8AC3E}">
        <p14:creationId xmlns:p14="http://schemas.microsoft.com/office/powerpoint/2010/main" val="3653838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63DF51FA-8241-4A40-9FAE-B544C82457B8}" type="slidenum">
              <a:rPr lang="en-US"/>
              <a:pPr>
                <a:defRPr/>
              </a:pPr>
              <a:t>‹#›</a:t>
            </a:fld>
            <a:endParaRPr lang="en-US"/>
          </a:p>
        </p:txBody>
      </p:sp>
    </p:spTree>
    <p:extLst>
      <p:ext uri="{BB962C8B-B14F-4D97-AF65-F5344CB8AC3E}">
        <p14:creationId xmlns:p14="http://schemas.microsoft.com/office/powerpoint/2010/main" val="2441415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45337EFF-1233-4DB2-8171-70121103FA74}" type="slidenum">
              <a:rPr lang="en-US"/>
              <a:pPr>
                <a:defRPr/>
              </a:pPr>
              <a:t>‹#›</a:t>
            </a:fld>
            <a:endParaRPr lang="en-US"/>
          </a:p>
        </p:txBody>
      </p:sp>
    </p:spTree>
    <p:extLst>
      <p:ext uri="{BB962C8B-B14F-4D97-AF65-F5344CB8AC3E}">
        <p14:creationId xmlns:p14="http://schemas.microsoft.com/office/powerpoint/2010/main" val="3816964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5132C126-61EA-4281-BBF7-675C33089751}" type="slidenum">
              <a:rPr lang="en-US"/>
              <a:pPr>
                <a:defRPr/>
              </a:pPr>
              <a:t>‹#›</a:t>
            </a:fld>
            <a:endParaRPr lang="en-US"/>
          </a:p>
        </p:txBody>
      </p:sp>
    </p:spTree>
    <p:extLst>
      <p:ext uri="{BB962C8B-B14F-4D97-AF65-F5344CB8AC3E}">
        <p14:creationId xmlns:p14="http://schemas.microsoft.com/office/powerpoint/2010/main" val="1001115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4556122-B42B-449A-B168-C814631AAB79}" type="slidenum">
              <a:rPr lang="en-US"/>
              <a:pPr>
                <a:defRPr/>
              </a:pPr>
              <a:t>‹#›</a:t>
            </a:fld>
            <a:endParaRPr lang="en-US"/>
          </a:p>
        </p:txBody>
      </p:sp>
    </p:spTree>
    <p:extLst>
      <p:ext uri="{BB962C8B-B14F-4D97-AF65-F5344CB8AC3E}">
        <p14:creationId xmlns:p14="http://schemas.microsoft.com/office/powerpoint/2010/main" val="1728274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B5351FE-8CB9-452D-8FD1-E2D3D457D2BD}" type="slidenum">
              <a:rPr lang="en-US"/>
              <a:pPr>
                <a:defRPr/>
              </a:pPr>
              <a:t>‹#›</a:t>
            </a:fld>
            <a:endParaRPr lang="en-US"/>
          </a:p>
        </p:txBody>
      </p:sp>
    </p:spTree>
    <p:extLst>
      <p:ext uri="{BB962C8B-B14F-4D97-AF65-F5344CB8AC3E}">
        <p14:creationId xmlns:p14="http://schemas.microsoft.com/office/powerpoint/2010/main" val="2016438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7DF4AFD0-5A07-4C43-8086-05F97D24674D}" type="slidenum">
              <a:rPr lang="en-US"/>
              <a:pPr>
                <a:defRPr/>
              </a:pPr>
              <a:t>‹#›</a:t>
            </a:fld>
            <a:endParaRPr lang="en-US"/>
          </a:p>
        </p:txBody>
      </p:sp>
    </p:spTree>
    <p:extLst>
      <p:ext uri="{BB962C8B-B14F-4D97-AF65-F5344CB8AC3E}">
        <p14:creationId xmlns:p14="http://schemas.microsoft.com/office/powerpoint/2010/main" val="1793488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72225A3-0E26-4DAB-9579-00F495B222F1}" type="slidenum">
              <a:rPr lang="en-US"/>
              <a:pPr>
                <a:defRPr/>
              </a:pPr>
              <a:t>‹#›</a:t>
            </a:fld>
            <a:endParaRPr lang="en-US"/>
          </a:p>
        </p:txBody>
      </p:sp>
    </p:spTree>
    <p:extLst>
      <p:ext uri="{BB962C8B-B14F-4D97-AF65-F5344CB8AC3E}">
        <p14:creationId xmlns:p14="http://schemas.microsoft.com/office/powerpoint/2010/main" val="3219467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FAE890C-E31D-45E5-A83F-6608CAF8D6DA}" type="slidenum">
              <a:rPr lang="en-US"/>
              <a:pPr>
                <a:defRPr/>
              </a:pPr>
              <a:t>‹#›</a:t>
            </a:fld>
            <a:endParaRPr lang="en-US"/>
          </a:p>
        </p:txBody>
      </p:sp>
    </p:spTree>
    <p:extLst>
      <p:ext uri="{BB962C8B-B14F-4D97-AF65-F5344CB8AC3E}">
        <p14:creationId xmlns:p14="http://schemas.microsoft.com/office/powerpoint/2010/main" val="430617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2583B96-17B3-49D9-8394-5844F12844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768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BF0C42-FF4E-4C2F-9C2E-BDA40E716DA7}" type="slidenum">
              <a:rPr lang="en-US"/>
              <a:pPr>
                <a:defRPr/>
              </a:pPr>
              <a:t>‹#›</a:t>
            </a:fld>
            <a:endParaRPr lang="en-US"/>
          </a:p>
        </p:txBody>
      </p:sp>
    </p:spTree>
    <p:extLst>
      <p:ext uri="{BB962C8B-B14F-4D97-AF65-F5344CB8AC3E}">
        <p14:creationId xmlns:p14="http://schemas.microsoft.com/office/powerpoint/2010/main" val="3167060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F0ECF02-B045-44E4-844C-5DE19971C5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7771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29A3B19-16CD-4089-871E-521260EECA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6362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109CAF8-6F3C-4843-A5A7-1B983BFF78A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61860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9C81F5C-22F6-447A-BC98-48CF903AFD0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0360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473336A-9405-4A11-B8F9-4AA377C1E5F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4893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AC1340-7E9A-47A7-B99B-F75BBFAC1B7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1920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BF4A94D-399B-4A9A-B447-705E542C12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8628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BD8774-F848-4B48-B42E-C1B9B5B1372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2900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FE9F8B-9891-47A1-8D0C-9378AB647A6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9022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76A13-32A0-4D25-AAC8-F411F652C7A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857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7D5E06-3876-4636-81D0-BDA400D14DDF}" type="slidenum">
              <a:rPr lang="en-US"/>
              <a:pPr>
                <a:defRPr/>
              </a:pPr>
              <a:t>‹#›</a:t>
            </a:fld>
            <a:endParaRPr lang="en-US"/>
          </a:p>
        </p:txBody>
      </p:sp>
    </p:spTree>
    <p:extLst>
      <p:ext uri="{BB962C8B-B14F-4D97-AF65-F5344CB8AC3E}">
        <p14:creationId xmlns:p14="http://schemas.microsoft.com/office/powerpoint/2010/main" val="9916077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31000"/>
                    </a14:imgEffect>
                  </a14:imgLayer>
                </a14:imgProps>
              </a:ext>
              <a:ext uri="{28A0092B-C50C-407E-A947-70E740481C1C}">
                <a14:useLocalDpi xmlns:a14="http://schemas.microsoft.com/office/drawing/2010/main" val="0"/>
              </a:ext>
            </a:extLst>
          </a:blip>
          <a:stretch>
            <a:fillRect/>
          </a:stretch>
        </p:blipFill>
        <p:spPr>
          <a:xfrm>
            <a:off x="-94214" y="0"/>
            <a:ext cx="6394406" cy="6858000"/>
          </a:xfrm>
          <a:prstGeom prst="rect">
            <a:avLst/>
          </a:prstGeom>
        </p:spPr>
      </p:pic>
    </p:spTree>
    <p:extLst>
      <p:ext uri="{BB962C8B-B14F-4D97-AF65-F5344CB8AC3E}">
        <p14:creationId xmlns:p14="http://schemas.microsoft.com/office/powerpoint/2010/main" val="613583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27003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441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25717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8799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13180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08664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007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92851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273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7324E0-DB75-4922-8B52-BCAC85F22967}" type="slidenum">
              <a:rPr lang="en-US"/>
              <a:pPr>
                <a:defRPr/>
              </a:pPr>
              <a:t>‹#›</a:t>
            </a:fld>
            <a:endParaRPr lang="en-US"/>
          </a:p>
        </p:txBody>
      </p:sp>
    </p:spTree>
    <p:extLst>
      <p:ext uri="{BB962C8B-B14F-4D97-AF65-F5344CB8AC3E}">
        <p14:creationId xmlns:p14="http://schemas.microsoft.com/office/powerpoint/2010/main" val="211510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0168C1-11E6-4956-A87B-0F88C353B1BB}" type="datetimeFigureOut">
              <a:rPr lang="en-GB" smtClean="0">
                <a:solidFill>
                  <a:prstClr val="black">
                    <a:tint val="75000"/>
                  </a:prstClr>
                </a:solidFill>
              </a:rPr>
              <a:pPr/>
              <a:t>18/06/2012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A6D1734-786B-4850-AD51-D2A3C6200C1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7119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6A41494-660F-4AFF-A453-132129DF68C9}" type="datetime1">
              <a:rPr lang="en-GB"/>
              <a:pPr>
                <a:defRPr/>
              </a:pPr>
              <a:t>18/06/2012</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207B95-F637-4719-8B69-9905C972B97D}" type="slidenum">
              <a:rPr lang="en-GB"/>
              <a:pPr>
                <a:defRPr/>
              </a:pPr>
              <a:t>‹#›</a:t>
            </a:fld>
            <a:endParaRPr lang="en-GB"/>
          </a:p>
        </p:txBody>
      </p:sp>
    </p:spTree>
    <p:extLst>
      <p:ext uri="{BB962C8B-B14F-4D97-AF65-F5344CB8AC3E}">
        <p14:creationId xmlns:p14="http://schemas.microsoft.com/office/powerpoint/2010/main" val="13983602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D56C3B-098B-458E-83C5-E26861FC1949}" type="datetime1">
              <a:rPr lang="en-GB"/>
              <a:pPr>
                <a:defRPr/>
              </a:pPr>
              <a:t>18/06/2012</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0EABBE6-7B51-4569-BDA6-F02709FF4F35}" type="slidenum">
              <a:rPr lang="en-GB"/>
              <a:pPr>
                <a:defRPr/>
              </a:pPr>
              <a:t>‹#›</a:t>
            </a:fld>
            <a:endParaRPr lang="en-GB"/>
          </a:p>
        </p:txBody>
      </p:sp>
    </p:spTree>
    <p:extLst>
      <p:ext uri="{BB962C8B-B14F-4D97-AF65-F5344CB8AC3E}">
        <p14:creationId xmlns:p14="http://schemas.microsoft.com/office/powerpoint/2010/main" val="34216074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5C132-2B2B-4A7F-A8C2-D281E50F9AE9}" type="datetime1">
              <a:rPr lang="en-GB"/>
              <a:pPr>
                <a:defRPr/>
              </a:pPr>
              <a:t>18/06/2012</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7BC236D-0C5F-4A8C-BF7E-5FD21256E9A6}" type="slidenum">
              <a:rPr lang="en-GB"/>
              <a:pPr>
                <a:defRPr/>
              </a:pPr>
              <a:t>‹#›</a:t>
            </a:fld>
            <a:endParaRPr lang="en-GB"/>
          </a:p>
        </p:txBody>
      </p:sp>
    </p:spTree>
    <p:extLst>
      <p:ext uri="{BB962C8B-B14F-4D97-AF65-F5344CB8AC3E}">
        <p14:creationId xmlns:p14="http://schemas.microsoft.com/office/powerpoint/2010/main" val="292278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47C3199-57DF-4CD6-8CC0-6D22AD402F15}" type="datetime1">
              <a:rPr lang="en-GB"/>
              <a:pPr>
                <a:defRPr/>
              </a:pPr>
              <a:t>18/06/2012</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0A6612-68B6-46AD-9519-64B4E257BE3A}" type="slidenum">
              <a:rPr lang="en-GB"/>
              <a:pPr>
                <a:defRPr/>
              </a:pPr>
              <a:t>‹#›</a:t>
            </a:fld>
            <a:endParaRPr lang="en-GB"/>
          </a:p>
        </p:txBody>
      </p:sp>
    </p:spTree>
    <p:extLst>
      <p:ext uri="{BB962C8B-B14F-4D97-AF65-F5344CB8AC3E}">
        <p14:creationId xmlns:p14="http://schemas.microsoft.com/office/powerpoint/2010/main" val="317303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34583E5-7153-481A-AE76-1B30D13EA7A1}" type="datetime1">
              <a:rPr lang="en-GB"/>
              <a:pPr>
                <a:defRPr/>
              </a:pPr>
              <a:t>18/06/2012</a:t>
            </a:fld>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C787A7F-E0CE-4C53-B1C4-DD1822AD57BD}" type="slidenum">
              <a:rPr lang="en-GB"/>
              <a:pPr>
                <a:defRPr/>
              </a:pPr>
              <a:t>‹#›</a:t>
            </a:fld>
            <a:endParaRPr lang="en-GB"/>
          </a:p>
        </p:txBody>
      </p:sp>
    </p:spTree>
    <p:extLst>
      <p:ext uri="{BB962C8B-B14F-4D97-AF65-F5344CB8AC3E}">
        <p14:creationId xmlns:p14="http://schemas.microsoft.com/office/powerpoint/2010/main" val="1221111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9A3A059-8EED-4720-9DD1-75493549417B}" type="datetime1">
              <a:rPr lang="en-GB"/>
              <a:pPr>
                <a:defRPr/>
              </a:pPr>
              <a:t>18/06/2012</a:t>
            </a:fld>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EAD9456-AE2E-4267-9772-5BCB1CD40A7B}" type="slidenum">
              <a:rPr lang="en-GB"/>
              <a:pPr>
                <a:defRPr/>
              </a:pPr>
              <a:t>‹#›</a:t>
            </a:fld>
            <a:endParaRPr lang="en-GB"/>
          </a:p>
        </p:txBody>
      </p:sp>
    </p:spTree>
    <p:extLst>
      <p:ext uri="{BB962C8B-B14F-4D97-AF65-F5344CB8AC3E}">
        <p14:creationId xmlns:p14="http://schemas.microsoft.com/office/powerpoint/2010/main" val="17495665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393814-33E7-47E6-B5D4-317FC6388E67}" type="datetime1">
              <a:rPr lang="en-GB"/>
              <a:pPr>
                <a:defRPr/>
              </a:pPr>
              <a:t>18/06/2012</a:t>
            </a:fld>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4F8715-1056-4A22-98FE-317501124482}" type="slidenum">
              <a:rPr lang="en-GB"/>
              <a:pPr>
                <a:defRPr/>
              </a:pPr>
              <a:t>‹#›</a:t>
            </a:fld>
            <a:endParaRPr lang="en-GB"/>
          </a:p>
        </p:txBody>
      </p:sp>
    </p:spTree>
    <p:extLst>
      <p:ext uri="{BB962C8B-B14F-4D97-AF65-F5344CB8AC3E}">
        <p14:creationId xmlns:p14="http://schemas.microsoft.com/office/powerpoint/2010/main" val="3514325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F1FDC8-B84A-4570-8413-37628CE22F4A}" type="datetime1">
              <a:rPr lang="en-GB"/>
              <a:pPr>
                <a:defRPr/>
              </a:pPr>
              <a:t>18/06/2012</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F7C654-AF3E-443E-9C2D-6E82957C2891}" type="slidenum">
              <a:rPr lang="en-GB"/>
              <a:pPr>
                <a:defRPr/>
              </a:pPr>
              <a:t>‹#›</a:t>
            </a:fld>
            <a:endParaRPr lang="en-GB"/>
          </a:p>
        </p:txBody>
      </p:sp>
    </p:spTree>
    <p:extLst>
      <p:ext uri="{BB962C8B-B14F-4D97-AF65-F5344CB8AC3E}">
        <p14:creationId xmlns:p14="http://schemas.microsoft.com/office/powerpoint/2010/main" val="24641261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C4E81D-3655-4FF5-9F1D-CFE842DA8F9F}" type="datetime1">
              <a:rPr lang="en-GB"/>
              <a:pPr>
                <a:defRPr/>
              </a:pPr>
              <a:t>18/06/2012</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A5E8BC3-9D25-4FC0-B65B-2057DC35D946}" type="slidenum">
              <a:rPr lang="en-GB"/>
              <a:pPr>
                <a:defRPr/>
              </a:pPr>
              <a:t>‹#›</a:t>
            </a:fld>
            <a:endParaRPr lang="en-GB"/>
          </a:p>
        </p:txBody>
      </p:sp>
    </p:spTree>
    <p:extLst>
      <p:ext uri="{BB962C8B-B14F-4D97-AF65-F5344CB8AC3E}">
        <p14:creationId xmlns:p14="http://schemas.microsoft.com/office/powerpoint/2010/main" val="204953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4DC25-95B1-4330-8F72-D12F40AD556D}" type="slidenum">
              <a:rPr lang="en-US"/>
              <a:pPr>
                <a:defRPr/>
              </a:pPr>
              <a:t>‹#›</a:t>
            </a:fld>
            <a:endParaRPr lang="en-US"/>
          </a:p>
        </p:txBody>
      </p:sp>
    </p:spTree>
    <p:extLst>
      <p:ext uri="{BB962C8B-B14F-4D97-AF65-F5344CB8AC3E}">
        <p14:creationId xmlns:p14="http://schemas.microsoft.com/office/powerpoint/2010/main" val="15041490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C117AD-AD6F-4AA1-BE5B-1F57DFDE5DDA}" type="datetime1">
              <a:rPr lang="en-GB"/>
              <a:pPr>
                <a:defRPr/>
              </a:pPr>
              <a:t>18/06/2012</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D2AB51-364C-4061-9840-C86912E9EB8F}" type="slidenum">
              <a:rPr lang="en-GB"/>
              <a:pPr>
                <a:defRPr/>
              </a:pPr>
              <a:t>‹#›</a:t>
            </a:fld>
            <a:endParaRPr lang="en-GB"/>
          </a:p>
        </p:txBody>
      </p:sp>
    </p:spTree>
    <p:extLst>
      <p:ext uri="{BB962C8B-B14F-4D97-AF65-F5344CB8AC3E}">
        <p14:creationId xmlns:p14="http://schemas.microsoft.com/office/powerpoint/2010/main" val="3142712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C84245-B202-41EF-AEFB-B07EFE79B235}" type="datetime1">
              <a:rPr lang="en-GB"/>
              <a:pPr>
                <a:defRPr/>
              </a:pPr>
              <a:t>18/06/2012</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B1CA27-AFA3-4096-A1A0-51D3C57B2736}" type="slidenum">
              <a:rPr lang="en-GB"/>
              <a:pPr>
                <a:defRPr/>
              </a:pPr>
              <a:t>‹#›</a:t>
            </a:fld>
            <a:endParaRPr lang="en-GB"/>
          </a:p>
        </p:txBody>
      </p:sp>
    </p:spTree>
    <p:extLst>
      <p:ext uri="{BB962C8B-B14F-4D97-AF65-F5344CB8AC3E}">
        <p14:creationId xmlns:p14="http://schemas.microsoft.com/office/powerpoint/2010/main" val="334934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2.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88EA2D4-6908-44D0-BD1F-DA22000501E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a:defRPr>
            </a:lvl1pPr>
          </a:lstStyle>
          <a:p>
            <a:pPr>
              <a:defRPr/>
            </a:pPr>
            <a:fld id="{FA63CB04-B5A1-4CFB-AE3A-604D1FB508B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a:defRPr/>
            </a:pPr>
            <a:fld id="{21A88BC6-08CE-4AAE-99C4-35A0BBD43A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BA8AF0A-2863-43E6-A849-F82EA7DD30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a:defRPr>
            </a:lvl1pPr>
          </a:lstStyle>
          <a:p>
            <a:pPr>
              <a:defRPr/>
            </a:pPr>
            <a:fld id="{2BFF5406-8BC8-4B60-BD14-04C72FD883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0CDF79-E62C-46DF-9221-A0AFC32101E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2064973"/>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00168C1-11E6-4956-A87B-0F88C353B1BB}" type="datetimeFigureOut">
              <a:rPr lang="en-GB" smtClean="0">
                <a:solidFill>
                  <a:prstClr val="black">
                    <a:tint val="75000"/>
                  </a:prstClr>
                </a:solidFill>
                <a:latin typeface="Calibri"/>
              </a:rPr>
              <a:pPr fontAlgn="auto">
                <a:spcBef>
                  <a:spcPts val="0"/>
                </a:spcBef>
                <a:spcAft>
                  <a:spcPts val="0"/>
                </a:spcAft>
              </a:pPr>
              <a:t>18/06/2012</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A6D1734-786B-4850-AD51-D2A3C6200C16}"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pic>
        <p:nvPicPr>
          <p:cNvPr id="7" name="Picture 6"/>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3000" contrast="1000"/>
                    </a14:imgEffect>
                  </a14:imgLayer>
                </a14:imgProps>
              </a:ext>
              <a:ext uri="{28A0092B-C50C-407E-A947-70E740481C1C}">
                <a14:useLocalDpi xmlns:a14="http://schemas.microsoft.com/office/drawing/2010/main" val="0"/>
              </a:ext>
            </a:extLst>
          </a:blip>
          <a:stretch>
            <a:fillRect/>
          </a:stretch>
        </p:blipFill>
        <p:spPr>
          <a:xfrm>
            <a:off x="0" y="3490567"/>
            <a:ext cx="3165331" cy="3394817"/>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61988" y="6190600"/>
            <a:ext cx="1530492" cy="406752"/>
          </a:xfrm>
          <a:prstGeom prst="rect">
            <a:avLst/>
          </a:prstGeom>
        </p:spPr>
      </p:pic>
    </p:spTree>
    <p:extLst>
      <p:ext uri="{BB962C8B-B14F-4D97-AF65-F5344CB8AC3E}">
        <p14:creationId xmlns:p14="http://schemas.microsoft.com/office/powerpoint/2010/main" val="2384979979"/>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5F58600-326D-42EC-B5BE-CFC79FE39B78}" type="datetime1">
              <a:rPr lang="en-GB"/>
              <a:pPr>
                <a:defRPr/>
              </a:pPr>
              <a:t>18/06/2012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5E16CA2-87BF-4001-AA51-F83CDAA485B1}" type="slidenum">
              <a:rPr lang="en-GB"/>
              <a:pPr>
                <a:defRPr/>
              </a:pPr>
              <a:t>‹#›</a:t>
            </a:fld>
            <a:endParaRPr lang="en-GB"/>
          </a:p>
        </p:txBody>
      </p:sp>
    </p:spTree>
    <p:extLst>
      <p:ext uri="{BB962C8B-B14F-4D97-AF65-F5344CB8AC3E}">
        <p14:creationId xmlns:p14="http://schemas.microsoft.com/office/powerpoint/2010/main" val="1210467839"/>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lstStyle/>
          <a:p>
            <a:r>
              <a:rPr lang="en-NZ" sz="4800" b="1" dirty="0" smtClean="0">
                <a:solidFill>
                  <a:srgbClr val="FFC000"/>
                </a:solidFill>
              </a:rPr>
              <a:t>Presentation to Medicines Classification Committee</a:t>
            </a:r>
            <a:r>
              <a:rPr lang="en-NZ" sz="4800" dirty="0" smtClean="0"/>
              <a:t/>
            </a:r>
            <a:br>
              <a:rPr lang="en-NZ" sz="4800" dirty="0" smtClean="0"/>
            </a:br>
            <a:r>
              <a:rPr lang="en-NZ" sz="3200" dirty="0" smtClean="0">
                <a:solidFill>
                  <a:schemeClr val="tx1"/>
                </a:solidFill>
              </a:rPr>
              <a:t>May 1</a:t>
            </a:r>
            <a:r>
              <a:rPr lang="en-NZ" sz="3200" baseline="30000" dirty="0" smtClean="0">
                <a:solidFill>
                  <a:schemeClr val="tx1"/>
                </a:solidFill>
              </a:rPr>
              <a:t>st</a:t>
            </a:r>
            <a:r>
              <a:rPr lang="en-NZ" sz="3200" dirty="0" smtClean="0">
                <a:solidFill>
                  <a:schemeClr val="tx1"/>
                </a:solidFill>
              </a:rPr>
              <a:t> 2012</a:t>
            </a:r>
            <a:endParaRPr lang="en-NZ" sz="3200" dirty="0">
              <a:solidFill>
                <a:schemeClr val="tx1"/>
              </a:solidFill>
            </a:endParaRPr>
          </a:p>
        </p:txBody>
      </p:sp>
      <p:sp>
        <p:nvSpPr>
          <p:cNvPr id="3" name="Content Placeholder 2"/>
          <p:cNvSpPr>
            <a:spLocks noGrp="1"/>
          </p:cNvSpPr>
          <p:nvPr>
            <p:ph idx="1"/>
          </p:nvPr>
        </p:nvSpPr>
        <p:spPr>
          <a:xfrm>
            <a:off x="457200" y="4038600"/>
            <a:ext cx="8229600" cy="2087563"/>
          </a:xfrm>
        </p:spPr>
        <p:txBody>
          <a:bodyPr/>
          <a:lstStyle/>
          <a:p>
            <a:pPr marL="0" indent="0">
              <a:buNone/>
            </a:pPr>
            <a:endParaRPr lang="en-NZ" sz="2400" dirty="0"/>
          </a:p>
          <a:p>
            <a:pPr marL="0" indent="0" algn="ctr">
              <a:buNone/>
            </a:pPr>
            <a:r>
              <a:rPr lang="en-NZ" sz="2400" b="1" dirty="0" smtClean="0"/>
              <a:t>Tim </a:t>
            </a:r>
            <a:r>
              <a:rPr lang="en-NZ" sz="2400" b="1" dirty="0"/>
              <a:t>Roper</a:t>
            </a:r>
            <a:endParaRPr lang="en-NZ" sz="2400" dirty="0"/>
          </a:p>
          <a:p>
            <a:pPr marL="0" indent="0" algn="ctr">
              <a:buNone/>
            </a:pPr>
            <a:r>
              <a:rPr lang="en-NZ" sz="2400" b="1" dirty="0"/>
              <a:t>Executive Director</a:t>
            </a:r>
            <a:endParaRPr lang="en-NZ" sz="2400" dirty="0"/>
          </a:p>
          <a:p>
            <a:pPr marL="0" indent="0" algn="ctr">
              <a:buNone/>
            </a:pPr>
            <a:r>
              <a:rPr lang="en-NZ" sz="2400" b="1" dirty="0"/>
              <a:t>New Zealand Self Medication Industry Association</a:t>
            </a:r>
            <a:endParaRPr lang="en-NZ" sz="2400" dirty="0"/>
          </a:p>
          <a:p>
            <a:endParaRPr lang="en-NZ" sz="2400" dirty="0"/>
          </a:p>
        </p:txBody>
      </p:sp>
    </p:spTree>
    <p:extLst>
      <p:ext uri="{BB962C8B-B14F-4D97-AF65-F5344CB8AC3E}">
        <p14:creationId xmlns:p14="http://schemas.microsoft.com/office/powerpoint/2010/main" val="3137002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3200" b="1" smtClean="0">
                <a:solidFill>
                  <a:srgbClr val="FFFF00"/>
                </a:solidFill>
              </a:rPr>
              <a:t>Desirable characteristics of a benefit-risk model for nonprescription drugs</a:t>
            </a:r>
            <a:endParaRPr lang="en-US" sz="3200" smtClean="0">
              <a:solidFill>
                <a:srgbClr val="FFFF00"/>
              </a:solidFill>
            </a:endParaRPr>
          </a:p>
        </p:txBody>
      </p:sp>
      <p:sp>
        <p:nvSpPr>
          <p:cNvPr id="3" name="Content Placeholder 2"/>
          <p:cNvSpPr>
            <a:spLocks noGrp="1"/>
          </p:cNvSpPr>
          <p:nvPr>
            <p:ph idx="1"/>
          </p:nvPr>
        </p:nvSpPr>
        <p:spPr/>
        <p:txBody>
          <a:bodyPr/>
          <a:lstStyle/>
          <a:p>
            <a:pPr algn="ctr">
              <a:lnSpc>
                <a:spcPct val="90000"/>
              </a:lnSpc>
              <a:buFontTx/>
              <a:buNone/>
            </a:pPr>
            <a:r>
              <a:rPr lang="en-US" sz="2800" smtClean="0"/>
              <a:t>Reviewed public comments by regulators and experts</a:t>
            </a:r>
          </a:p>
          <a:p>
            <a:pPr>
              <a:lnSpc>
                <a:spcPct val="90000"/>
              </a:lnSpc>
            </a:pPr>
            <a:r>
              <a:rPr lang="en-US" sz="2400" smtClean="0"/>
              <a:t>Transparency</a:t>
            </a:r>
          </a:p>
          <a:p>
            <a:pPr lvl="1">
              <a:lnSpc>
                <a:spcPct val="90000"/>
              </a:lnSpc>
            </a:pPr>
            <a:r>
              <a:rPr lang="en-US" sz="2000" smtClean="0"/>
              <a:t>Basis for decision making understood by all stakeholders</a:t>
            </a:r>
          </a:p>
          <a:p>
            <a:pPr lvl="1">
              <a:lnSpc>
                <a:spcPct val="90000"/>
              </a:lnSpc>
            </a:pPr>
            <a:r>
              <a:rPr lang="en-US" sz="2000" smtClean="0"/>
              <a:t>Sophistication may hinder transparency</a:t>
            </a:r>
          </a:p>
          <a:p>
            <a:pPr>
              <a:lnSpc>
                <a:spcPct val="90000"/>
              </a:lnSpc>
            </a:pPr>
            <a:r>
              <a:rPr lang="en-US" sz="2400" smtClean="0"/>
              <a:t>Allow evaluation of incremental benefits and risks</a:t>
            </a:r>
          </a:p>
          <a:p>
            <a:pPr lvl="1">
              <a:lnSpc>
                <a:spcPct val="90000"/>
              </a:lnSpc>
            </a:pPr>
            <a:r>
              <a:rPr lang="en-US" sz="2000" smtClean="0"/>
              <a:t>Maximize favorable individual and public health impacts</a:t>
            </a:r>
          </a:p>
          <a:p>
            <a:pPr>
              <a:lnSpc>
                <a:spcPct val="90000"/>
              </a:lnSpc>
            </a:pPr>
            <a:r>
              <a:rPr lang="en-US" sz="2400" smtClean="0"/>
              <a:t>Accept heterogeneous inputs</a:t>
            </a:r>
          </a:p>
          <a:p>
            <a:pPr>
              <a:lnSpc>
                <a:spcPct val="90000"/>
              </a:lnSpc>
            </a:pPr>
            <a:r>
              <a:rPr lang="en-US" sz="2400" smtClean="0"/>
              <a:t>Experience with model in other regulatory environments may increase acceptance</a:t>
            </a:r>
          </a:p>
          <a:p>
            <a:pPr>
              <a:lnSpc>
                <a:spcPct val="90000"/>
              </a:lnSpc>
            </a:pPr>
            <a:r>
              <a:rPr lang="en-US" sz="2400" smtClean="0"/>
              <a:t>Flexibility to meet needs of individual regulatory environments/cultures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b="1" smtClean="0">
                <a:solidFill>
                  <a:srgbClr val="FFFF00"/>
                </a:solidFill>
              </a:rPr>
              <a:t>Approach of the working group</a:t>
            </a:r>
          </a:p>
        </p:txBody>
      </p:sp>
      <p:sp>
        <p:nvSpPr>
          <p:cNvPr id="6147" name="Rectangle 3"/>
          <p:cNvSpPr>
            <a:spLocks noGrp="1" noChangeArrowheads="1"/>
          </p:cNvSpPr>
          <p:nvPr>
            <p:ph type="body" idx="1"/>
          </p:nvPr>
        </p:nvSpPr>
        <p:spPr/>
        <p:txBody>
          <a:bodyPr/>
          <a:lstStyle/>
          <a:p>
            <a:pPr eaLnBrk="1" hangingPunct="1"/>
            <a:endParaRPr lang="en-US" smtClean="0">
              <a:solidFill>
                <a:schemeClr val="bg1"/>
              </a:solidFill>
            </a:endParaRPr>
          </a:p>
          <a:p>
            <a:pPr eaLnBrk="1" hangingPunct="1"/>
            <a:r>
              <a:rPr lang="en-US" smtClean="0">
                <a:solidFill>
                  <a:schemeClr val="bg1"/>
                </a:solidFill>
              </a:rPr>
              <a:t>Step 1:</a:t>
            </a:r>
          </a:p>
          <a:p>
            <a:pPr lvl="1" eaLnBrk="1" hangingPunct="1"/>
            <a:r>
              <a:rPr lang="en-US" smtClean="0">
                <a:solidFill>
                  <a:schemeClr val="bg1"/>
                </a:solidFill>
              </a:rPr>
              <a:t>Develop a tool that allows the prospective, comprehensive and transparent identification of product-specific characteristics that contribute to both potential benefits and risks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457200" y="3048000"/>
            <a:ext cx="1524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00"/>
                </a:solidFill>
              </a:rPr>
              <a:t>Benefit-Risk</a:t>
            </a:r>
          </a:p>
          <a:p>
            <a:pPr algn="ctr"/>
            <a:r>
              <a:rPr lang="en-US" sz="1600">
                <a:solidFill>
                  <a:srgbClr val="000000"/>
                </a:solidFill>
              </a:rPr>
              <a:t> Considerations</a:t>
            </a:r>
          </a:p>
        </p:txBody>
      </p:sp>
      <p:sp>
        <p:nvSpPr>
          <p:cNvPr id="2054" name="Rectangle 6"/>
          <p:cNvSpPr>
            <a:spLocks noChangeArrowheads="1"/>
          </p:cNvSpPr>
          <p:nvPr/>
        </p:nvSpPr>
        <p:spPr bwMode="auto">
          <a:xfrm>
            <a:off x="457200" y="1676400"/>
            <a:ext cx="15240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00"/>
                </a:solidFill>
              </a:rPr>
              <a:t>Benefit</a:t>
            </a:r>
          </a:p>
          <a:p>
            <a:pPr algn="ctr"/>
            <a:r>
              <a:rPr lang="en-US" sz="1600">
                <a:solidFill>
                  <a:srgbClr val="000000"/>
                </a:solidFill>
              </a:rPr>
              <a:t> Considerations</a:t>
            </a:r>
          </a:p>
        </p:txBody>
      </p:sp>
      <p:sp>
        <p:nvSpPr>
          <p:cNvPr id="2055" name="Rectangle 7"/>
          <p:cNvSpPr>
            <a:spLocks noChangeArrowheads="1"/>
          </p:cNvSpPr>
          <p:nvPr/>
        </p:nvSpPr>
        <p:spPr bwMode="auto">
          <a:xfrm>
            <a:off x="457200" y="4495800"/>
            <a:ext cx="1524000" cy="762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00"/>
                </a:solidFill>
              </a:rPr>
              <a:t>Risk</a:t>
            </a:r>
          </a:p>
          <a:p>
            <a:pPr algn="ctr"/>
            <a:r>
              <a:rPr lang="en-US" sz="1600">
                <a:solidFill>
                  <a:srgbClr val="000000"/>
                </a:solidFill>
              </a:rPr>
              <a:t> Considerations</a:t>
            </a:r>
          </a:p>
        </p:txBody>
      </p:sp>
      <p:sp>
        <p:nvSpPr>
          <p:cNvPr id="2056" name="Rectangle 8"/>
          <p:cNvSpPr>
            <a:spLocks noChangeArrowheads="1"/>
          </p:cNvSpPr>
          <p:nvPr/>
        </p:nvSpPr>
        <p:spPr bwMode="auto">
          <a:xfrm>
            <a:off x="3200400" y="914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Improved clinical outcomes</a:t>
            </a:r>
          </a:p>
        </p:txBody>
      </p:sp>
      <p:sp>
        <p:nvSpPr>
          <p:cNvPr id="2057" name="Rectangle 9"/>
          <p:cNvSpPr>
            <a:spLocks noChangeArrowheads="1"/>
          </p:cNvSpPr>
          <p:nvPr/>
        </p:nvSpPr>
        <p:spPr bwMode="auto">
          <a:xfrm>
            <a:off x="3200400" y="1447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Improved public health</a:t>
            </a:r>
          </a:p>
        </p:txBody>
      </p:sp>
      <p:sp>
        <p:nvSpPr>
          <p:cNvPr id="2058" name="Rectangle 10"/>
          <p:cNvSpPr>
            <a:spLocks noChangeArrowheads="1"/>
          </p:cNvSpPr>
          <p:nvPr/>
        </p:nvSpPr>
        <p:spPr bwMode="auto">
          <a:xfrm>
            <a:off x="3200400" y="19050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solidFill>
                  <a:srgbClr val="000000"/>
                </a:solidFill>
              </a:rPr>
              <a:t>Enhanced consumer involvement</a:t>
            </a:r>
          </a:p>
        </p:txBody>
      </p:sp>
      <p:sp>
        <p:nvSpPr>
          <p:cNvPr id="2059" name="Rectangle 11"/>
          <p:cNvSpPr>
            <a:spLocks noChangeArrowheads="1"/>
          </p:cNvSpPr>
          <p:nvPr/>
        </p:nvSpPr>
        <p:spPr bwMode="auto">
          <a:xfrm>
            <a:off x="3200400" y="2438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Economic benefits</a:t>
            </a:r>
          </a:p>
        </p:txBody>
      </p:sp>
      <p:sp>
        <p:nvSpPr>
          <p:cNvPr id="2060" name="Rectangle 12"/>
          <p:cNvSpPr>
            <a:spLocks noChangeArrowheads="1"/>
          </p:cNvSpPr>
          <p:nvPr/>
        </p:nvSpPr>
        <p:spPr bwMode="auto">
          <a:xfrm>
            <a:off x="3200400" y="4572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Improved access</a:t>
            </a:r>
          </a:p>
        </p:txBody>
      </p:sp>
      <p:sp>
        <p:nvSpPr>
          <p:cNvPr id="2061" name="Rectangle 13"/>
          <p:cNvSpPr>
            <a:spLocks noChangeArrowheads="1"/>
          </p:cNvSpPr>
          <p:nvPr/>
        </p:nvSpPr>
        <p:spPr bwMode="auto">
          <a:xfrm>
            <a:off x="3200400" y="35052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Unintended misuse</a:t>
            </a:r>
          </a:p>
        </p:txBody>
      </p:sp>
      <p:sp>
        <p:nvSpPr>
          <p:cNvPr id="2062" name="Rectangle 14"/>
          <p:cNvSpPr>
            <a:spLocks noChangeArrowheads="1"/>
          </p:cNvSpPr>
          <p:nvPr/>
        </p:nvSpPr>
        <p:spPr bwMode="auto">
          <a:xfrm>
            <a:off x="3200400" y="40386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Intentional misuse with </a:t>
            </a:r>
          </a:p>
          <a:p>
            <a:pPr algn="ctr"/>
            <a:r>
              <a:rPr lang="en-US" sz="1200">
                <a:solidFill>
                  <a:srgbClr val="000000"/>
                </a:solidFill>
              </a:rPr>
              <a:t>therapeutic intent</a:t>
            </a:r>
          </a:p>
        </p:txBody>
      </p:sp>
      <p:sp>
        <p:nvSpPr>
          <p:cNvPr id="2063" name="Rectangle 15"/>
          <p:cNvSpPr>
            <a:spLocks noChangeArrowheads="1"/>
          </p:cNvSpPr>
          <p:nvPr/>
        </p:nvSpPr>
        <p:spPr bwMode="auto">
          <a:xfrm>
            <a:off x="3200400" y="45720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Accidental ingestion</a:t>
            </a:r>
          </a:p>
        </p:txBody>
      </p:sp>
      <p:sp>
        <p:nvSpPr>
          <p:cNvPr id="2064" name="Rectangle 16"/>
          <p:cNvSpPr>
            <a:spLocks noChangeArrowheads="1"/>
          </p:cNvSpPr>
          <p:nvPr/>
        </p:nvSpPr>
        <p:spPr bwMode="auto">
          <a:xfrm>
            <a:off x="3200400" y="51054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Intentional overdose</a:t>
            </a:r>
          </a:p>
        </p:txBody>
      </p:sp>
      <p:sp>
        <p:nvSpPr>
          <p:cNvPr id="2065" name="Rectangle 17"/>
          <p:cNvSpPr>
            <a:spLocks noChangeArrowheads="1"/>
          </p:cNvSpPr>
          <p:nvPr/>
        </p:nvSpPr>
        <p:spPr bwMode="auto">
          <a:xfrm>
            <a:off x="3200400" y="56388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Worsened outcome due </a:t>
            </a:r>
          </a:p>
          <a:p>
            <a:pPr algn="ctr"/>
            <a:r>
              <a:rPr lang="en-US" sz="1200">
                <a:solidFill>
                  <a:srgbClr val="000000"/>
                </a:solidFill>
              </a:rPr>
              <a:t>to self-management</a:t>
            </a:r>
          </a:p>
        </p:txBody>
      </p:sp>
      <p:sp>
        <p:nvSpPr>
          <p:cNvPr id="2067" name="Text Box 19"/>
          <p:cNvSpPr txBox="1">
            <a:spLocks noChangeArrowheads="1"/>
          </p:cNvSpPr>
          <p:nvPr/>
        </p:nvSpPr>
        <p:spPr bwMode="auto">
          <a:xfrm>
            <a:off x="3124200" y="6096000"/>
            <a:ext cx="1957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0000"/>
                </a:solidFill>
              </a:rPr>
              <a:t>Common Domains for </a:t>
            </a:r>
          </a:p>
          <a:p>
            <a:pPr eaLnBrk="1" hangingPunct="1"/>
            <a:r>
              <a:rPr lang="en-US" sz="1400">
                <a:solidFill>
                  <a:srgbClr val="000000"/>
                </a:solidFill>
              </a:rPr>
              <a:t>Nonprescription Drugs</a:t>
            </a:r>
          </a:p>
        </p:txBody>
      </p:sp>
      <p:sp>
        <p:nvSpPr>
          <p:cNvPr id="2068" name="Text Box 20"/>
          <p:cNvSpPr txBox="1">
            <a:spLocks noChangeArrowheads="1"/>
          </p:cNvSpPr>
          <p:nvPr/>
        </p:nvSpPr>
        <p:spPr bwMode="auto">
          <a:xfrm>
            <a:off x="6699250" y="6096000"/>
            <a:ext cx="1489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rPr>
              <a:t>Product-Specific</a:t>
            </a:r>
          </a:p>
          <a:p>
            <a:pPr algn="ctr" eaLnBrk="1" hangingPunct="1"/>
            <a:r>
              <a:rPr lang="en-US" sz="1400">
                <a:solidFill>
                  <a:srgbClr val="000000"/>
                </a:solidFill>
              </a:rPr>
              <a:t>Characteristics</a:t>
            </a:r>
          </a:p>
        </p:txBody>
      </p:sp>
      <p:sp>
        <p:nvSpPr>
          <p:cNvPr id="2079" name="Line 31"/>
          <p:cNvSpPr>
            <a:spLocks noChangeShapeType="1"/>
          </p:cNvSpPr>
          <p:nvPr/>
        </p:nvSpPr>
        <p:spPr bwMode="auto">
          <a:xfrm flipV="1">
            <a:off x="1219200" y="24384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0" name="Line 32"/>
          <p:cNvSpPr>
            <a:spLocks noChangeShapeType="1"/>
          </p:cNvSpPr>
          <p:nvPr/>
        </p:nvSpPr>
        <p:spPr bwMode="auto">
          <a:xfrm>
            <a:off x="1219200" y="38100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1" name="Line 33"/>
          <p:cNvSpPr>
            <a:spLocks noChangeShapeType="1"/>
          </p:cNvSpPr>
          <p:nvPr/>
        </p:nvSpPr>
        <p:spPr bwMode="auto">
          <a:xfrm flipV="1">
            <a:off x="1981200" y="609600"/>
            <a:ext cx="12192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2" name="Line 34"/>
          <p:cNvSpPr>
            <a:spLocks noChangeShapeType="1"/>
          </p:cNvSpPr>
          <p:nvPr/>
        </p:nvSpPr>
        <p:spPr bwMode="auto">
          <a:xfrm flipV="1">
            <a:off x="1981200" y="106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3" name="Line 35"/>
          <p:cNvSpPr>
            <a:spLocks noChangeShapeType="1"/>
          </p:cNvSpPr>
          <p:nvPr/>
        </p:nvSpPr>
        <p:spPr bwMode="auto">
          <a:xfrm flipV="1">
            <a:off x="1981200" y="1600200"/>
            <a:ext cx="1219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4" name="Line 36"/>
          <p:cNvSpPr>
            <a:spLocks noChangeShapeType="1"/>
          </p:cNvSpPr>
          <p:nvPr/>
        </p:nvSpPr>
        <p:spPr bwMode="auto">
          <a:xfrm>
            <a:off x="1981200" y="2057400"/>
            <a:ext cx="1219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5" name="Line 37"/>
          <p:cNvSpPr>
            <a:spLocks noChangeShapeType="1"/>
          </p:cNvSpPr>
          <p:nvPr/>
        </p:nvSpPr>
        <p:spPr bwMode="auto">
          <a:xfrm>
            <a:off x="1981200" y="2057400"/>
            <a:ext cx="1219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6" name="Line 38"/>
          <p:cNvSpPr>
            <a:spLocks noChangeShapeType="1"/>
          </p:cNvSpPr>
          <p:nvPr/>
        </p:nvSpPr>
        <p:spPr bwMode="auto">
          <a:xfrm flipV="1">
            <a:off x="1981200" y="3657600"/>
            <a:ext cx="12192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7" name="Line 39"/>
          <p:cNvSpPr>
            <a:spLocks noChangeShapeType="1"/>
          </p:cNvSpPr>
          <p:nvPr/>
        </p:nvSpPr>
        <p:spPr bwMode="auto">
          <a:xfrm flipV="1">
            <a:off x="1981200" y="4191000"/>
            <a:ext cx="12192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8" name="Line 40"/>
          <p:cNvSpPr>
            <a:spLocks noChangeShapeType="1"/>
          </p:cNvSpPr>
          <p:nvPr/>
        </p:nvSpPr>
        <p:spPr bwMode="auto">
          <a:xfrm flipV="1">
            <a:off x="1981200" y="4724400"/>
            <a:ext cx="12192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89" name="Line 41"/>
          <p:cNvSpPr>
            <a:spLocks noChangeShapeType="1"/>
          </p:cNvSpPr>
          <p:nvPr/>
        </p:nvSpPr>
        <p:spPr bwMode="auto">
          <a:xfrm>
            <a:off x="1981200" y="4876800"/>
            <a:ext cx="12192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90" name="Line 42"/>
          <p:cNvSpPr>
            <a:spLocks noChangeShapeType="1"/>
          </p:cNvSpPr>
          <p:nvPr/>
        </p:nvSpPr>
        <p:spPr bwMode="auto">
          <a:xfrm>
            <a:off x="1981200" y="487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091" name="Rectangle 43"/>
          <p:cNvSpPr>
            <a:spLocks noChangeArrowheads="1"/>
          </p:cNvSpPr>
          <p:nvPr/>
        </p:nvSpPr>
        <p:spPr bwMode="auto">
          <a:xfrm>
            <a:off x="6477000" y="33528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YYYYYY</a:t>
            </a:r>
          </a:p>
        </p:txBody>
      </p:sp>
      <p:sp>
        <p:nvSpPr>
          <p:cNvPr id="2092" name="Rectangle 44"/>
          <p:cNvSpPr>
            <a:spLocks noChangeArrowheads="1"/>
          </p:cNvSpPr>
          <p:nvPr/>
        </p:nvSpPr>
        <p:spPr bwMode="auto">
          <a:xfrm>
            <a:off x="6477000" y="38862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YYYYYY</a:t>
            </a:r>
          </a:p>
        </p:txBody>
      </p:sp>
      <p:sp>
        <p:nvSpPr>
          <p:cNvPr id="2093" name="Rectangle 45"/>
          <p:cNvSpPr>
            <a:spLocks noChangeArrowheads="1"/>
          </p:cNvSpPr>
          <p:nvPr/>
        </p:nvSpPr>
        <p:spPr bwMode="auto">
          <a:xfrm>
            <a:off x="6477000" y="47244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YYYYYY</a:t>
            </a:r>
          </a:p>
        </p:txBody>
      </p:sp>
      <p:sp>
        <p:nvSpPr>
          <p:cNvPr id="2094" name="Rectangle 46"/>
          <p:cNvSpPr>
            <a:spLocks noChangeArrowheads="1"/>
          </p:cNvSpPr>
          <p:nvPr/>
        </p:nvSpPr>
        <p:spPr bwMode="auto">
          <a:xfrm>
            <a:off x="6477000" y="51816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YYYYYY</a:t>
            </a:r>
          </a:p>
        </p:txBody>
      </p:sp>
      <p:sp>
        <p:nvSpPr>
          <p:cNvPr id="2095" name="Rectangle 47"/>
          <p:cNvSpPr>
            <a:spLocks noChangeArrowheads="1"/>
          </p:cNvSpPr>
          <p:nvPr/>
        </p:nvSpPr>
        <p:spPr bwMode="auto">
          <a:xfrm>
            <a:off x="6477000" y="56388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00"/>
              </a:solidFill>
            </a:endParaRPr>
          </a:p>
        </p:txBody>
      </p:sp>
      <p:sp>
        <p:nvSpPr>
          <p:cNvPr id="2096" name="Rectangle 48"/>
          <p:cNvSpPr>
            <a:spLocks noChangeArrowheads="1"/>
          </p:cNvSpPr>
          <p:nvPr/>
        </p:nvSpPr>
        <p:spPr bwMode="auto">
          <a:xfrm>
            <a:off x="6400800" y="304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XXXXXXX</a:t>
            </a:r>
          </a:p>
        </p:txBody>
      </p:sp>
      <p:sp>
        <p:nvSpPr>
          <p:cNvPr id="2097" name="Rectangle 49"/>
          <p:cNvSpPr>
            <a:spLocks noChangeArrowheads="1"/>
          </p:cNvSpPr>
          <p:nvPr/>
        </p:nvSpPr>
        <p:spPr bwMode="auto">
          <a:xfrm>
            <a:off x="6400800" y="685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XXXXXXXX</a:t>
            </a:r>
          </a:p>
        </p:txBody>
      </p:sp>
      <p:sp>
        <p:nvSpPr>
          <p:cNvPr id="2098" name="Rectangle 50"/>
          <p:cNvSpPr>
            <a:spLocks noChangeArrowheads="1"/>
          </p:cNvSpPr>
          <p:nvPr/>
        </p:nvSpPr>
        <p:spPr bwMode="auto">
          <a:xfrm>
            <a:off x="6400800" y="1066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XXXXXXXX</a:t>
            </a:r>
          </a:p>
        </p:txBody>
      </p:sp>
      <p:sp>
        <p:nvSpPr>
          <p:cNvPr id="2099" name="Rectangle 51"/>
          <p:cNvSpPr>
            <a:spLocks noChangeArrowheads="1"/>
          </p:cNvSpPr>
          <p:nvPr/>
        </p:nvSpPr>
        <p:spPr bwMode="auto">
          <a:xfrm>
            <a:off x="6400800" y="1676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XXXXXXXXX</a:t>
            </a:r>
          </a:p>
        </p:txBody>
      </p:sp>
      <p:sp>
        <p:nvSpPr>
          <p:cNvPr id="2100" name="Rectangle 52"/>
          <p:cNvSpPr>
            <a:spLocks noChangeArrowheads="1"/>
          </p:cNvSpPr>
          <p:nvPr/>
        </p:nvSpPr>
        <p:spPr bwMode="auto">
          <a:xfrm>
            <a:off x="6400800" y="25146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XXXXXXXXX</a:t>
            </a:r>
          </a:p>
        </p:txBody>
      </p:sp>
      <p:sp>
        <p:nvSpPr>
          <p:cNvPr id="2107" name="Text Box 59"/>
          <p:cNvSpPr txBox="1">
            <a:spLocks noChangeArrowheads="1"/>
          </p:cNvSpPr>
          <p:nvPr/>
        </p:nvSpPr>
        <p:spPr bwMode="auto">
          <a:xfrm>
            <a:off x="7023100" y="5649913"/>
            <a:ext cx="89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rPr>
              <a:t>YYYYYY</a:t>
            </a:r>
          </a:p>
        </p:txBody>
      </p:sp>
      <p:sp>
        <p:nvSpPr>
          <p:cNvPr id="2108" name="Line 60"/>
          <p:cNvSpPr>
            <a:spLocks noChangeShapeType="1"/>
          </p:cNvSpPr>
          <p:nvPr/>
        </p:nvSpPr>
        <p:spPr bwMode="auto">
          <a:xfrm flipV="1">
            <a:off x="5105400" y="457200"/>
            <a:ext cx="1295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09" name="Line 61"/>
          <p:cNvSpPr>
            <a:spLocks noChangeShapeType="1"/>
          </p:cNvSpPr>
          <p:nvPr/>
        </p:nvSpPr>
        <p:spPr bwMode="auto">
          <a:xfrm>
            <a:off x="5105400" y="609600"/>
            <a:ext cx="1295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0" name="Line 62"/>
          <p:cNvSpPr>
            <a:spLocks noChangeShapeType="1"/>
          </p:cNvSpPr>
          <p:nvPr/>
        </p:nvSpPr>
        <p:spPr bwMode="auto">
          <a:xfrm>
            <a:off x="5105400" y="1066800"/>
            <a:ext cx="1295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1" name="Line 63"/>
          <p:cNvSpPr>
            <a:spLocks noChangeShapeType="1"/>
          </p:cNvSpPr>
          <p:nvPr/>
        </p:nvSpPr>
        <p:spPr bwMode="auto">
          <a:xfrm flipV="1">
            <a:off x="5105400" y="1828800"/>
            <a:ext cx="1295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2" name="Line 64"/>
          <p:cNvSpPr>
            <a:spLocks noChangeShapeType="1"/>
          </p:cNvSpPr>
          <p:nvPr/>
        </p:nvSpPr>
        <p:spPr bwMode="auto">
          <a:xfrm>
            <a:off x="5105400" y="2590800"/>
            <a:ext cx="1295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3" name="Line 65"/>
          <p:cNvSpPr>
            <a:spLocks noChangeShapeType="1"/>
          </p:cNvSpPr>
          <p:nvPr/>
        </p:nvSpPr>
        <p:spPr bwMode="auto">
          <a:xfrm flipV="1">
            <a:off x="5105400" y="3581400"/>
            <a:ext cx="1371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4" name="Line 66"/>
          <p:cNvSpPr>
            <a:spLocks noChangeShapeType="1"/>
          </p:cNvSpPr>
          <p:nvPr/>
        </p:nvSpPr>
        <p:spPr bwMode="auto">
          <a:xfrm flipV="1">
            <a:off x="5105400" y="4038600"/>
            <a:ext cx="1371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5" name="Line 67"/>
          <p:cNvSpPr>
            <a:spLocks noChangeShapeType="1"/>
          </p:cNvSpPr>
          <p:nvPr/>
        </p:nvSpPr>
        <p:spPr bwMode="auto">
          <a:xfrm flipV="1">
            <a:off x="5105400" y="48768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6" name="Line 68"/>
          <p:cNvSpPr>
            <a:spLocks noChangeShapeType="1"/>
          </p:cNvSpPr>
          <p:nvPr/>
        </p:nvSpPr>
        <p:spPr bwMode="auto">
          <a:xfrm flipV="1">
            <a:off x="5105400" y="5334000"/>
            <a:ext cx="1371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117" name="Line 69"/>
          <p:cNvSpPr>
            <a:spLocks noChangeShapeType="1"/>
          </p:cNvSpPr>
          <p:nvPr/>
        </p:nvSpPr>
        <p:spPr bwMode="auto">
          <a:xfrm>
            <a:off x="5105400" y="5791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2274" name="Text Box 70"/>
          <p:cNvSpPr txBox="1">
            <a:spLocks noChangeArrowheads="1"/>
          </p:cNvSpPr>
          <p:nvPr/>
        </p:nvSpPr>
        <p:spPr bwMode="auto">
          <a:xfrm>
            <a:off x="0" y="228600"/>
            <a:ext cx="32686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a:solidFill>
                  <a:srgbClr val="000000"/>
                </a:solidFill>
              </a:rPr>
              <a:t>Value tree framework</a:t>
            </a:r>
          </a:p>
          <a:p>
            <a:pPr eaLnBrk="1" hangingPunct="1"/>
            <a:r>
              <a:rPr lang="en-US" sz="2400" b="1" i="1">
                <a:solidFill>
                  <a:srgbClr val="000000"/>
                </a:solidFill>
              </a:rPr>
              <a:t>for nonprescription</a:t>
            </a:r>
          </a:p>
          <a:p>
            <a:pPr eaLnBrk="1" hangingPunct="1"/>
            <a:r>
              <a:rPr lang="en-US" sz="2400" b="1" i="1">
                <a:solidFill>
                  <a:srgbClr val="000000"/>
                </a:solidFill>
              </a:rPr>
              <a:t>drugs</a:t>
            </a:r>
          </a:p>
        </p:txBody>
      </p:sp>
      <p:sp>
        <p:nvSpPr>
          <p:cNvPr id="52275" name="Text Box 71"/>
          <p:cNvSpPr txBox="1">
            <a:spLocks noChangeArrowheads="1"/>
          </p:cNvSpPr>
          <p:nvPr/>
        </p:nvSpPr>
        <p:spPr bwMode="auto">
          <a:xfrm>
            <a:off x="304800" y="5715000"/>
            <a:ext cx="2295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solidFill>
                  <a:srgbClr val="000000"/>
                </a:solidFill>
              </a:rPr>
              <a:t>Brass et al Clin Pharmacol</a:t>
            </a:r>
          </a:p>
          <a:p>
            <a:pPr eaLnBrk="1" hangingPunct="1"/>
            <a:r>
              <a:rPr lang="en-US" sz="1400" i="1">
                <a:solidFill>
                  <a:srgbClr val="000000"/>
                </a:solidFill>
              </a:rPr>
              <a:t>Ther 90:791, 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6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8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6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6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0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9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97"/>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211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098"/>
                                        </p:tgtEl>
                                        <p:attrNameLst>
                                          <p:attrName>style.visibility</p:attrName>
                                        </p:attrNameLst>
                                      </p:cBhvr>
                                      <p:to>
                                        <p:strVal val="visible"/>
                                      </p:to>
                                    </p:set>
                                  </p:childTnLst>
                                </p:cTn>
                              </p:par>
                            </p:childTnLst>
                          </p:cTn>
                        </p:par>
                        <p:par>
                          <p:cTn id="78" fill="hold" nodeType="afterGroup">
                            <p:stCondLst>
                              <p:cond delay="0"/>
                            </p:stCondLst>
                            <p:childTnLst>
                              <p:par>
                                <p:cTn id="79" presetID="1" presetClass="entr" presetSubtype="0" fill="hold" grpId="0" nodeType="afterEffect">
                                  <p:stCondLst>
                                    <p:cond delay="4000"/>
                                  </p:stCondLst>
                                  <p:childTnLst>
                                    <p:set>
                                      <p:cBhvr>
                                        <p:cTn id="80" dur="1" fill="hold">
                                          <p:stCondLst>
                                            <p:cond delay="0"/>
                                          </p:stCondLst>
                                        </p:cTn>
                                        <p:tgtEl>
                                          <p:spTgt spid="2111"/>
                                        </p:tgtEl>
                                        <p:attrNameLst>
                                          <p:attrName>style.visibility</p:attrName>
                                        </p:attrNameLst>
                                      </p:cBhvr>
                                      <p:to>
                                        <p:strVal val="visible"/>
                                      </p:to>
                                    </p:set>
                                  </p:childTnLst>
                                </p:cTn>
                              </p:par>
                              <p:par>
                                <p:cTn id="81" presetID="1" presetClass="entr" presetSubtype="0" fill="hold" grpId="0" nodeType="withEffect">
                                  <p:stCondLst>
                                    <p:cond delay="4000"/>
                                  </p:stCondLst>
                                  <p:childTnLst>
                                    <p:set>
                                      <p:cBhvr>
                                        <p:cTn id="82" dur="1" fill="hold">
                                          <p:stCondLst>
                                            <p:cond delay="0"/>
                                          </p:stCondLst>
                                        </p:cTn>
                                        <p:tgtEl>
                                          <p:spTgt spid="2099"/>
                                        </p:tgtEl>
                                        <p:attrNameLst>
                                          <p:attrName>style.visibility</p:attrName>
                                        </p:attrNameLst>
                                      </p:cBhvr>
                                      <p:to>
                                        <p:strVal val="visible"/>
                                      </p:to>
                                    </p:set>
                                  </p:childTnLst>
                                </p:cTn>
                              </p:par>
                            </p:childTnLst>
                          </p:cTn>
                        </p:par>
                        <p:par>
                          <p:cTn id="83" fill="hold" nodeType="afterGroup">
                            <p:stCondLst>
                              <p:cond delay="4000"/>
                            </p:stCondLst>
                            <p:childTnLst>
                              <p:par>
                                <p:cTn id="84" presetID="1" presetClass="entr" presetSubtype="0" fill="hold" grpId="0" nodeType="afterEffect">
                                  <p:stCondLst>
                                    <p:cond delay="4000"/>
                                  </p:stCondLst>
                                  <p:childTnLst>
                                    <p:set>
                                      <p:cBhvr>
                                        <p:cTn id="85" dur="1" fill="hold">
                                          <p:stCondLst>
                                            <p:cond delay="0"/>
                                          </p:stCondLst>
                                        </p:cTn>
                                        <p:tgtEl>
                                          <p:spTgt spid="2112"/>
                                        </p:tgtEl>
                                        <p:attrNameLst>
                                          <p:attrName>style.visibility</p:attrName>
                                        </p:attrNameLst>
                                      </p:cBhvr>
                                      <p:to>
                                        <p:strVal val="visible"/>
                                      </p:to>
                                    </p:set>
                                  </p:childTnLst>
                                </p:cTn>
                              </p:par>
                              <p:par>
                                <p:cTn id="86" presetID="1" presetClass="entr" presetSubtype="0" fill="hold" grpId="0" nodeType="withEffect">
                                  <p:stCondLst>
                                    <p:cond delay="4000"/>
                                  </p:stCondLst>
                                  <p:childTnLst>
                                    <p:set>
                                      <p:cBhvr>
                                        <p:cTn id="87" dur="1" fill="hold">
                                          <p:stCondLst>
                                            <p:cond delay="0"/>
                                          </p:stCondLst>
                                        </p:cTn>
                                        <p:tgtEl>
                                          <p:spTgt spid="2100"/>
                                        </p:tgtEl>
                                        <p:attrNameLst>
                                          <p:attrName>style.visibility</p:attrName>
                                        </p:attrNameLst>
                                      </p:cBhvr>
                                      <p:to>
                                        <p:strVal val="visible"/>
                                      </p:to>
                                    </p:set>
                                  </p:childTnLst>
                                </p:cTn>
                              </p:par>
                            </p:childTnLst>
                          </p:cTn>
                        </p:par>
                        <p:par>
                          <p:cTn id="88" fill="hold" nodeType="afterGroup">
                            <p:stCondLst>
                              <p:cond delay="8000"/>
                            </p:stCondLst>
                            <p:childTnLst>
                              <p:par>
                                <p:cTn id="89" presetID="1" presetClass="entr" presetSubtype="0" fill="hold" grpId="0" nodeType="afterEffect">
                                  <p:stCondLst>
                                    <p:cond delay="5000"/>
                                  </p:stCondLst>
                                  <p:childTnLst>
                                    <p:set>
                                      <p:cBhvr>
                                        <p:cTn id="90" dur="1" fill="hold">
                                          <p:stCondLst>
                                            <p:cond delay="0"/>
                                          </p:stCondLst>
                                        </p:cTn>
                                        <p:tgtEl>
                                          <p:spTgt spid="2113"/>
                                        </p:tgtEl>
                                        <p:attrNameLst>
                                          <p:attrName>style.visibility</p:attrName>
                                        </p:attrNameLst>
                                      </p:cBhvr>
                                      <p:to>
                                        <p:strVal val="visible"/>
                                      </p:to>
                                    </p:set>
                                  </p:childTnLst>
                                </p:cTn>
                              </p:par>
                              <p:par>
                                <p:cTn id="91" presetID="1" presetClass="entr" presetSubtype="0" fill="hold" grpId="0" nodeType="withEffect">
                                  <p:stCondLst>
                                    <p:cond delay="5000"/>
                                  </p:stCondLst>
                                  <p:childTnLst>
                                    <p:set>
                                      <p:cBhvr>
                                        <p:cTn id="92" dur="1" fill="hold">
                                          <p:stCondLst>
                                            <p:cond delay="0"/>
                                          </p:stCondLst>
                                        </p:cTn>
                                        <p:tgtEl>
                                          <p:spTgt spid="2091"/>
                                        </p:tgtEl>
                                        <p:attrNameLst>
                                          <p:attrName>style.visibility</p:attrName>
                                        </p:attrNameLst>
                                      </p:cBhvr>
                                      <p:to>
                                        <p:strVal val="visible"/>
                                      </p:to>
                                    </p:set>
                                  </p:childTnLst>
                                </p:cTn>
                              </p:par>
                            </p:childTnLst>
                          </p:cTn>
                        </p:par>
                        <p:par>
                          <p:cTn id="93" fill="hold" nodeType="afterGroup">
                            <p:stCondLst>
                              <p:cond delay="13000"/>
                            </p:stCondLst>
                            <p:childTnLst>
                              <p:par>
                                <p:cTn id="94" presetID="1" presetClass="entr" presetSubtype="0" fill="hold" grpId="0" nodeType="afterEffect">
                                  <p:stCondLst>
                                    <p:cond delay="5000"/>
                                  </p:stCondLst>
                                  <p:childTnLst>
                                    <p:set>
                                      <p:cBhvr>
                                        <p:cTn id="95" dur="1" fill="hold">
                                          <p:stCondLst>
                                            <p:cond delay="0"/>
                                          </p:stCondLst>
                                        </p:cTn>
                                        <p:tgtEl>
                                          <p:spTgt spid="2114"/>
                                        </p:tgtEl>
                                        <p:attrNameLst>
                                          <p:attrName>style.visibility</p:attrName>
                                        </p:attrNameLst>
                                      </p:cBhvr>
                                      <p:to>
                                        <p:strVal val="visible"/>
                                      </p:to>
                                    </p:set>
                                  </p:childTnLst>
                                </p:cTn>
                              </p:par>
                              <p:par>
                                <p:cTn id="96" presetID="1" presetClass="entr" presetSubtype="0" fill="hold" grpId="0" nodeType="withEffect">
                                  <p:stCondLst>
                                    <p:cond delay="5000"/>
                                  </p:stCondLst>
                                  <p:childTnLst>
                                    <p:set>
                                      <p:cBhvr>
                                        <p:cTn id="97" dur="1" fill="hold">
                                          <p:stCondLst>
                                            <p:cond delay="0"/>
                                          </p:stCondLst>
                                        </p:cTn>
                                        <p:tgtEl>
                                          <p:spTgt spid="2092"/>
                                        </p:tgtEl>
                                        <p:attrNameLst>
                                          <p:attrName>style.visibility</p:attrName>
                                        </p:attrNameLst>
                                      </p:cBhvr>
                                      <p:to>
                                        <p:strVal val="visible"/>
                                      </p:to>
                                    </p:set>
                                  </p:childTnLst>
                                </p:cTn>
                              </p:par>
                            </p:childTnLst>
                          </p:cTn>
                        </p:par>
                        <p:par>
                          <p:cTn id="98" fill="hold" nodeType="afterGroup">
                            <p:stCondLst>
                              <p:cond delay="18000"/>
                            </p:stCondLst>
                            <p:childTnLst>
                              <p:par>
                                <p:cTn id="99" presetID="1" presetClass="entr" presetSubtype="0" fill="hold" grpId="0" nodeType="afterEffect">
                                  <p:stCondLst>
                                    <p:cond delay="5000"/>
                                  </p:stCondLst>
                                  <p:childTnLst>
                                    <p:set>
                                      <p:cBhvr>
                                        <p:cTn id="100" dur="1" fill="hold">
                                          <p:stCondLst>
                                            <p:cond delay="0"/>
                                          </p:stCondLst>
                                        </p:cTn>
                                        <p:tgtEl>
                                          <p:spTgt spid="2115"/>
                                        </p:tgtEl>
                                        <p:attrNameLst>
                                          <p:attrName>style.visibility</p:attrName>
                                        </p:attrNameLst>
                                      </p:cBhvr>
                                      <p:to>
                                        <p:strVal val="visible"/>
                                      </p:to>
                                    </p:set>
                                  </p:childTnLst>
                                </p:cTn>
                              </p:par>
                              <p:par>
                                <p:cTn id="101" presetID="1" presetClass="entr" presetSubtype="0" fill="hold" grpId="0" nodeType="withEffect">
                                  <p:stCondLst>
                                    <p:cond delay="5000"/>
                                  </p:stCondLst>
                                  <p:childTnLst>
                                    <p:set>
                                      <p:cBhvr>
                                        <p:cTn id="102" dur="1" fill="hold">
                                          <p:stCondLst>
                                            <p:cond delay="0"/>
                                          </p:stCondLst>
                                        </p:cTn>
                                        <p:tgtEl>
                                          <p:spTgt spid="2093"/>
                                        </p:tgtEl>
                                        <p:attrNameLst>
                                          <p:attrName>style.visibility</p:attrName>
                                        </p:attrNameLst>
                                      </p:cBhvr>
                                      <p:to>
                                        <p:strVal val="visible"/>
                                      </p:to>
                                    </p:set>
                                  </p:childTnLst>
                                </p:cTn>
                              </p:par>
                            </p:childTnLst>
                          </p:cTn>
                        </p:par>
                        <p:par>
                          <p:cTn id="103" fill="hold" nodeType="afterGroup">
                            <p:stCondLst>
                              <p:cond delay="23000"/>
                            </p:stCondLst>
                            <p:childTnLst>
                              <p:par>
                                <p:cTn id="104" presetID="1" presetClass="entr" presetSubtype="0" fill="hold" grpId="0" nodeType="afterEffect">
                                  <p:stCondLst>
                                    <p:cond delay="5000"/>
                                  </p:stCondLst>
                                  <p:childTnLst>
                                    <p:set>
                                      <p:cBhvr>
                                        <p:cTn id="105" dur="1" fill="hold">
                                          <p:stCondLst>
                                            <p:cond delay="0"/>
                                          </p:stCondLst>
                                        </p:cTn>
                                        <p:tgtEl>
                                          <p:spTgt spid="2116"/>
                                        </p:tgtEl>
                                        <p:attrNameLst>
                                          <p:attrName>style.visibility</p:attrName>
                                        </p:attrNameLst>
                                      </p:cBhvr>
                                      <p:to>
                                        <p:strVal val="visible"/>
                                      </p:to>
                                    </p:set>
                                  </p:childTnLst>
                                </p:cTn>
                              </p:par>
                              <p:par>
                                <p:cTn id="106" presetID="1" presetClass="entr" presetSubtype="0" fill="hold" grpId="0" nodeType="withEffect">
                                  <p:stCondLst>
                                    <p:cond delay="5000"/>
                                  </p:stCondLst>
                                  <p:childTnLst>
                                    <p:set>
                                      <p:cBhvr>
                                        <p:cTn id="107" dur="1" fill="hold">
                                          <p:stCondLst>
                                            <p:cond delay="0"/>
                                          </p:stCondLst>
                                        </p:cTn>
                                        <p:tgtEl>
                                          <p:spTgt spid="2094"/>
                                        </p:tgtEl>
                                        <p:attrNameLst>
                                          <p:attrName>style.visibility</p:attrName>
                                        </p:attrNameLst>
                                      </p:cBhvr>
                                      <p:to>
                                        <p:strVal val="visible"/>
                                      </p:to>
                                    </p:set>
                                  </p:childTnLst>
                                </p:cTn>
                              </p:par>
                            </p:childTnLst>
                          </p:cTn>
                        </p:par>
                        <p:par>
                          <p:cTn id="108" fill="hold" nodeType="afterGroup">
                            <p:stCondLst>
                              <p:cond delay="28000"/>
                            </p:stCondLst>
                            <p:childTnLst>
                              <p:par>
                                <p:cTn id="109" presetID="1" presetClass="entr" presetSubtype="0" fill="hold" grpId="0" nodeType="afterEffect">
                                  <p:stCondLst>
                                    <p:cond delay="5000"/>
                                  </p:stCondLst>
                                  <p:childTnLst>
                                    <p:set>
                                      <p:cBhvr>
                                        <p:cTn id="110" dur="1" fill="hold">
                                          <p:stCondLst>
                                            <p:cond delay="0"/>
                                          </p:stCondLst>
                                        </p:cTn>
                                        <p:tgtEl>
                                          <p:spTgt spid="2117"/>
                                        </p:tgtEl>
                                        <p:attrNameLst>
                                          <p:attrName>style.visibility</p:attrName>
                                        </p:attrNameLst>
                                      </p:cBhvr>
                                      <p:to>
                                        <p:strVal val="visible"/>
                                      </p:to>
                                    </p:set>
                                  </p:childTnLst>
                                </p:cTn>
                              </p:par>
                              <p:par>
                                <p:cTn id="111" presetID="1" presetClass="entr" presetSubtype="0" fill="hold" grpId="0" nodeType="withEffect">
                                  <p:stCondLst>
                                    <p:cond delay="5000"/>
                                  </p:stCondLst>
                                  <p:childTnLst>
                                    <p:set>
                                      <p:cBhvr>
                                        <p:cTn id="112" dur="1" fill="hold">
                                          <p:stCondLst>
                                            <p:cond delay="0"/>
                                          </p:stCondLst>
                                        </p:cTn>
                                        <p:tgtEl>
                                          <p:spTgt spid="2095"/>
                                        </p:tgtEl>
                                        <p:attrNameLst>
                                          <p:attrName>style.visibility</p:attrName>
                                        </p:attrNameLst>
                                      </p:cBhvr>
                                      <p:to>
                                        <p:strVal val="visible"/>
                                      </p:to>
                                    </p:set>
                                  </p:childTnLst>
                                </p:cTn>
                              </p:par>
                              <p:par>
                                <p:cTn id="113" presetID="1" presetClass="entr" presetSubtype="0" fill="hold" grpId="0" nodeType="withEffect">
                                  <p:stCondLst>
                                    <p:cond delay="5000"/>
                                  </p:stCondLst>
                                  <p:childTnLst>
                                    <p:set>
                                      <p:cBhvr>
                                        <p:cTn id="114" dur="1" fill="hold">
                                          <p:stCondLst>
                                            <p:cond delay="0"/>
                                          </p:stCondLst>
                                        </p:cTn>
                                        <p:tgtEl>
                                          <p:spTgt spid="2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2063" grpId="0" animBg="1"/>
      <p:bldP spid="2064" grpId="0" animBg="1"/>
      <p:bldP spid="2065" grpId="0" animBg="1"/>
      <p:bldP spid="2067" grpId="0"/>
      <p:bldP spid="2068" grpId="0"/>
      <p:bldP spid="2079" grpId="0" animBg="1"/>
      <p:bldP spid="2080" grpId="0" animBg="1"/>
      <p:bldP spid="2081" grpId="0" animBg="1"/>
      <p:bldP spid="2082" grpId="0" animBg="1"/>
      <p:bldP spid="2083" grpId="0" animBg="1"/>
      <p:bldP spid="2084" grpId="0" animBg="1"/>
      <p:bldP spid="2085" grpId="0" animBg="1"/>
      <p:bldP spid="2086" grpId="0" animBg="1"/>
      <p:bldP spid="2087" grpId="0" animBg="1"/>
      <p:bldP spid="2088" grpId="0" animBg="1"/>
      <p:bldP spid="2089" grpId="0" animBg="1"/>
      <p:bldP spid="2090" grpId="0" animBg="1"/>
      <p:bldP spid="2091" grpId="0" animBg="1"/>
      <p:bldP spid="2092" grpId="0" animBg="1"/>
      <p:bldP spid="2093" grpId="0" animBg="1"/>
      <p:bldP spid="2094" grpId="0" animBg="1"/>
      <p:bldP spid="2095" grpId="0" animBg="1"/>
      <p:bldP spid="2096" grpId="0" animBg="1"/>
      <p:bldP spid="2097" grpId="0" animBg="1"/>
      <p:bldP spid="2098" grpId="0" animBg="1"/>
      <p:bldP spid="2099" grpId="0" animBg="1"/>
      <p:bldP spid="2100" grpId="0" animBg="1"/>
      <p:bldP spid="2107" grpId="0"/>
      <p:bldP spid="2108" grpId="0" animBg="1"/>
      <p:bldP spid="2109" grpId="0" animBg="1"/>
      <p:bldP spid="2110" grpId="0" animBg="1"/>
      <p:bldP spid="2111" grpId="0" animBg="1"/>
      <p:bldP spid="2112" grpId="0" animBg="1"/>
      <p:bldP spid="2113" grpId="0" animBg="1"/>
      <p:bldP spid="2114" grpId="0" animBg="1"/>
      <p:bldP spid="2115" grpId="0" animBg="1"/>
      <p:bldP spid="2116" grpId="0" animBg="1"/>
      <p:bldP spid="21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3048000"/>
            <a:ext cx="1524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00"/>
                </a:solidFill>
              </a:rPr>
              <a:t>Benefit-Risk</a:t>
            </a:r>
          </a:p>
          <a:p>
            <a:pPr algn="ctr"/>
            <a:r>
              <a:rPr lang="en-US" sz="1600">
                <a:solidFill>
                  <a:srgbClr val="000000"/>
                </a:solidFill>
              </a:rPr>
              <a:t> Considerations</a:t>
            </a:r>
          </a:p>
        </p:txBody>
      </p:sp>
      <p:sp>
        <p:nvSpPr>
          <p:cNvPr id="53251" name="Rectangle 3"/>
          <p:cNvSpPr>
            <a:spLocks noChangeArrowheads="1"/>
          </p:cNvSpPr>
          <p:nvPr/>
        </p:nvSpPr>
        <p:spPr bwMode="auto">
          <a:xfrm>
            <a:off x="457200" y="1676400"/>
            <a:ext cx="15240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00"/>
                </a:solidFill>
              </a:rPr>
              <a:t>Benefit</a:t>
            </a:r>
          </a:p>
          <a:p>
            <a:pPr algn="ctr"/>
            <a:r>
              <a:rPr lang="en-US" sz="1600">
                <a:solidFill>
                  <a:srgbClr val="000000"/>
                </a:solidFill>
              </a:rPr>
              <a:t> Considerations</a:t>
            </a:r>
          </a:p>
        </p:txBody>
      </p:sp>
      <p:sp>
        <p:nvSpPr>
          <p:cNvPr id="53252" name="Rectangle 4"/>
          <p:cNvSpPr>
            <a:spLocks noChangeArrowheads="1"/>
          </p:cNvSpPr>
          <p:nvPr/>
        </p:nvSpPr>
        <p:spPr bwMode="auto">
          <a:xfrm>
            <a:off x="457200" y="4495800"/>
            <a:ext cx="1524000" cy="762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00"/>
                </a:solidFill>
              </a:rPr>
              <a:t>Risk</a:t>
            </a:r>
          </a:p>
          <a:p>
            <a:pPr algn="ctr"/>
            <a:r>
              <a:rPr lang="en-US" sz="1600">
                <a:solidFill>
                  <a:srgbClr val="000000"/>
                </a:solidFill>
              </a:rPr>
              <a:t> Considerations</a:t>
            </a:r>
          </a:p>
        </p:txBody>
      </p:sp>
      <p:sp>
        <p:nvSpPr>
          <p:cNvPr id="53253" name="Rectangle 5"/>
          <p:cNvSpPr>
            <a:spLocks noChangeArrowheads="1"/>
          </p:cNvSpPr>
          <p:nvPr/>
        </p:nvSpPr>
        <p:spPr bwMode="auto">
          <a:xfrm>
            <a:off x="3200400" y="914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Improved clinical outcomes</a:t>
            </a:r>
          </a:p>
        </p:txBody>
      </p:sp>
      <p:sp>
        <p:nvSpPr>
          <p:cNvPr id="53254" name="Rectangle 6"/>
          <p:cNvSpPr>
            <a:spLocks noChangeArrowheads="1"/>
          </p:cNvSpPr>
          <p:nvPr/>
        </p:nvSpPr>
        <p:spPr bwMode="auto">
          <a:xfrm>
            <a:off x="3200400" y="1447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Improved public health</a:t>
            </a:r>
          </a:p>
        </p:txBody>
      </p:sp>
      <p:sp>
        <p:nvSpPr>
          <p:cNvPr id="53255" name="Rectangle 7"/>
          <p:cNvSpPr>
            <a:spLocks noChangeArrowheads="1"/>
          </p:cNvSpPr>
          <p:nvPr/>
        </p:nvSpPr>
        <p:spPr bwMode="auto">
          <a:xfrm>
            <a:off x="3200400" y="19050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solidFill>
                  <a:srgbClr val="000000"/>
                </a:solidFill>
              </a:rPr>
              <a:t>Enhanced consumer involvement</a:t>
            </a:r>
          </a:p>
        </p:txBody>
      </p:sp>
      <p:sp>
        <p:nvSpPr>
          <p:cNvPr id="53256" name="Rectangle 8"/>
          <p:cNvSpPr>
            <a:spLocks noChangeArrowheads="1"/>
          </p:cNvSpPr>
          <p:nvPr/>
        </p:nvSpPr>
        <p:spPr bwMode="auto">
          <a:xfrm>
            <a:off x="3200400" y="2438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Economic benefits</a:t>
            </a:r>
          </a:p>
        </p:txBody>
      </p:sp>
      <p:sp>
        <p:nvSpPr>
          <p:cNvPr id="53257" name="Rectangle 9"/>
          <p:cNvSpPr>
            <a:spLocks noChangeArrowheads="1"/>
          </p:cNvSpPr>
          <p:nvPr/>
        </p:nvSpPr>
        <p:spPr bwMode="auto">
          <a:xfrm>
            <a:off x="3200400" y="4572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Improved access</a:t>
            </a:r>
          </a:p>
        </p:txBody>
      </p:sp>
      <p:sp>
        <p:nvSpPr>
          <p:cNvPr id="53258" name="Rectangle 10"/>
          <p:cNvSpPr>
            <a:spLocks noChangeArrowheads="1"/>
          </p:cNvSpPr>
          <p:nvPr/>
        </p:nvSpPr>
        <p:spPr bwMode="auto">
          <a:xfrm>
            <a:off x="3200400" y="35052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Unintended misuse</a:t>
            </a:r>
          </a:p>
        </p:txBody>
      </p:sp>
      <p:sp>
        <p:nvSpPr>
          <p:cNvPr id="53259" name="Rectangle 11"/>
          <p:cNvSpPr>
            <a:spLocks noChangeArrowheads="1"/>
          </p:cNvSpPr>
          <p:nvPr/>
        </p:nvSpPr>
        <p:spPr bwMode="auto">
          <a:xfrm>
            <a:off x="3200400" y="40386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Intentional misuse with </a:t>
            </a:r>
          </a:p>
          <a:p>
            <a:pPr algn="ctr"/>
            <a:r>
              <a:rPr lang="en-US" sz="1200">
                <a:solidFill>
                  <a:srgbClr val="000000"/>
                </a:solidFill>
              </a:rPr>
              <a:t>therapeutic intent</a:t>
            </a:r>
          </a:p>
        </p:txBody>
      </p:sp>
      <p:sp>
        <p:nvSpPr>
          <p:cNvPr id="53260" name="Rectangle 12"/>
          <p:cNvSpPr>
            <a:spLocks noChangeArrowheads="1"/>
          </p:cNvSpPr>
          <p:nvPr/>
        </p:nvSpPr>
        <p:spPr bwMode="auto">
          <a:xfrm>
            <a:off x="3200400" y="45720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Accidental ingestion</a:t>
            </a:r>
          </a:p>
        </p:txBody>
      </p:sp>
      <p:sp>
        <p:nvSpPr>
          <p:cNvPr id="53261" name="Rectangle 13"/>
          <p:cNvSpPr>
            <a:spLocks noChangeArrowheads="1"/>
          </p:cNvSpPr>
          <p:nvPr/>
        </p:nvSpPr>
        <p:spPr bwMode="auto">
          <a:xfrm>
            <a:off x="3200400" y="51054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solidFill>
                  <a:srgbClr val="000000"/>
                </a:solidFill>
              </a:rPr>
              <a:t>Intentional overdose</a:t>
            </a:r>
          </a:p>
        </p:txBody>
      </p:sp>
      <p:sp>
        <p:nvSpPr>
          <p:cNvPr id="53262" name="Rectangle 14"/>
          <p:cNvSpPr>
            <a:spLocks noChangeArrowheads="1"/>
          </p:cNvSpPr>
          <p:nvPr/>
        </p:nvSpPr>
        <p:spPr bwMode="auto">
          <a:xfrm>
            <a:off x="3200400" y="56388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Worsened outcome due </a:t>
            </a:r>
          </a:p>
          <a:p>
            <a:pPr algn="ctr"/>
            <a:r>
              <a:rPr lang="en-US" sz="1200">
                <a:solidFill>
                  <a:srgbClr val="000000"/>
                </a:solidFill>
              </a:rPr>
              <a:t>to self-management</a:t>
            </a:r>
          </a:p>
        </p:txBody>
      </p:sp>
      <p:sp>
        <p:nvSpPr>
          <p:cNvPr id="53263" name="Text Box 15"/>
          <p:cNvSpPr txBox="1">
            <a:spLocks noChangeArrowheads="1"/>
          </p:cNvSpPr>
          <p:nvPr/>
        </p:nvSpPr>
        <p:spPr bwMode="auto">
          <a:xfrm>
            <a:off x="3124200" y="6096000"/>
            <a:ext cx="1957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0000"/>
                </a:solidFill>
              </a:rPr>
              <a:t>Common Domains for </a:t>
            </a:r>
          </a:p>
          <a:p>
            <a:pPr eaLnBrk="1" hangingPunct="1"/>
            <a:r>
              <a:rPr lang="en-US" sz="1400">
                <a:solidFill>
                  <a:srgbClr val="000000"/>
                </a:solidFill>
              </a:rPr>
              <a:t>Nonprescription Drugs</a:t>
            </a:r>
          </a:p>
        </p:txBody>
      </p:sp>
      <p:sp>
        <p:nvSpPr>
          <p:cNvPr id="53264" name="Text Box 16"/>
          <p:cNvSpPr txBox="1">
            <a:spLocks noChangeArrowheads="1"/>
          </p:cNvSpPr>
          <p:nvPr/>
        </p:nvSpPr>
        <p:spPr bwMode="auto">
          <a:xfrm>
            <a:off x="6407150" y="6096000"/>
            <a:ext cx="1370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rPr>
              <a:t>NRT-Specific</a:t>
            </a:r>
          </a:p>
          <a:p>
            <a:pPr algn="ctr" eaLnBrk="1" hangingPunct="1"/>
            <a:r>
              <a:rPr lang="en-US" sz="1400">
                <a:solidFill>
                  <a:srgbClr val="000000"/>
                </a:solidFill>
              </a:rPr>
              <a:t>Characteristics</a:t>
            </a:r>
          </a:p>
        </p:txBody>
      </p:sp>
      <p:sp>
        <p:nvSpPr>
          <p:cNvPr id="53265" name="Line 17"/>
          <p:cNvSpPr>
            <a:spLocks noChangeShapeType="1"/>
          </p:cNvSpPr>
          <p:nvPr/>
        </p:nvSpPr>
        <p:spPr bwMode="auto">
          <a:xfrm flipV="1">
            <a:off x="1219200" y="24384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66" name="Line 18"/>
          <p:cNvSpPr>
            <a:spLocks noChangeShapeType="1"/>
          </p:cNvSpPr>
          <p:nvPr/>
        </p:nvSpPr>
        <p:spPr bwMode="auto">
          <a:xfrm>
            <a:off x="1219200" y="38100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67" name="Line 19"/>
          <p:cNvSpPr>
            <a:spLocks noChangeShapeType="1"/>
          </p:cNvSpPr>
          <p:nvPr/>
        </p:nvSpPr>
        <p:spPr bwMode="auto">
          <a:xfrm flipV="1">
            <a:off x="1981200" y="609600"/>
            <a:ext cx="12192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68" name="Line 20"/>
          <p:cNvSpPr>
            <a:spLocks noChangeShapeType="1"/>
          </p:cNvSpPr>
          <p:nvPr/>
        </p:nvSpPr>
        <p:spPr bwMode="auto">
          <a:xfrm flipV="1">
            <a:off x="1981200" y="106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69" name="Line 21"/>
          <p:cNvSpPr>
            <a:spLocks noChangeShapeType="1"/>
          </p:cNvSpPr>
          <p:nvPr/>
        </p:nvSpPr>
        <p:spPr bwMode="auto">
          <a:xfrm flipV="1">
            <a:off x="1981200" y="1600200"/>
            <a:ext cx="1219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0" name="Line 22"/>
          <p:cNvSpPr>
            <a:spLocks noChangeShapeType="1"/>
          </p:cNvSpPr>
          <p:nvPr/>
        </p:nvSpPr>
        <p:spPr bwMode="auto">
          <a:xfrm>
            <a:off x="1981200" y="2057400"/>
            <a:ext cx="1219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1" name="Line 23"/>
          <p:cNvSpPr>
            <a:spLocks noChangeShapeType="1"/>
          </p:cNvSpPr>
          <p:nvPr/>
        </p:nvSpPr>
        <p:spPr bwMode="auto">
          <a:xfrm>
            <a:off x="1981200" y="2057400"/>
            <a:ext cx="1219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2" name="Line 24"/>
          <p:cNvSpPr>
            <a:spLocks noChangeShapeType="1"/>
          </p:cNvSpPr>
          <p:nvPr/>
        </p:nvSpPr>
        <p:spPr bwMode="auto">
          <a:xfrm flipV="1">
            <a:off x="1981200" y="3657600"/>
            <a:ext cx="12192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3" name="Line 25"/>
          <p:cNvSpPr>
            <a:spLocks noChangeShapeType="1"/>
          </p:cNvSpPr>
          <p:nvPr/>
        </p:nvSpPr>
        <p:spPr bwMode="auto">
          <a:xfrm flipV="1">
            <a:off x="1981200" y="4191000"/>
            <a:ext cx="12192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4" name="Line 26"/>
          <p:cNvSpPr>
            <a:spLocks noChangeShapeType="1"/>
          </p:cNvSpPr>
          <p:nvPr/>
        </p:nvSpPr>
        <p:spPr bwMode="auto">
          <a:xfrm flipV="1">
            <a:off x="1981200" y="4724400"/>
            <a:ext cx="12192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5" name="Line 27"/>
          <p:cNvSpPr>
            <a:spLocks noChangeShapeType="1"/>
          </p:cNvSpPr>
          <p:nvPr/>
        </p:nvSpPr>
        <p:spPr bwMode="auto">
          <a:xfrm>
            <a:off x="1981200" y="4876800"/>
            <a:ext cx="12192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276" name="Line 28"/>
          <p:cNvSpPr>
            <a:spLocks noChangeShapeType="1"/>
          </p:cNvSpPr>
          <p:nvPr/>
        </p:nvSpPr>
        <p:spPr bwMode="auto">
          <a:xfrm>
            <a:off x="1981200" y="487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46" name="Rectangle 50"/>
          <p:cNvSpPr>
            <a:spLocks noChangeArrowheads="1"/>
          </p:cNvSpPr>
          <p:nvPr/>
        </p:nvSpPr>
        <p:spPr bwMode="auto">
          <a:xfrm>
            <a:off x="5943600" y="381000"/>
            <a:ext cx="2286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Increased cessation attempts</a:t>
            </a:r>
          </a:p>
        </p:txBody>
      </p:sp>
      <p:sp>
        <p:nvSpPr>
          <p:cNvPr id="4147" name="Rectangle 51"/>
          <p:cNvSpPr>
            <a:spLocks noChangeArrowheads="1"/>
          </p:cNvSpPr>
          <p:nvPr/>
        </p:nvSpPr>
        <p:spPr bwMode="auto">
          <a:xfrm>
            <a:off x="5943600" y="914400"/>
            <a:ext cx="2286000" cy="457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Increased number of consumers</a:t>
            </a:r>
          </a:p>
          <a:p>
            <a:pPr algn="ctr"/>
            <a:r>
              <a:rPr lang="en-US" sz="1200">
                <a:solidFill>
                  <a:srgbClr val="000000"/>
                </a:solidFill>
              </a:rPr>
              <a:t>successfully stopping smoking</a:t>
            </a:r>
          </a:p>
        </p:txBody>
      </p:sp>
      <p:sp>
        <p:nvSpPr>
          <p:cNvPr id="4148" name="Rectangle 52"/>
          <p:cNvSpPr>
            <a:spLocks noChangeArrowheads="1"/>
          </p:cNvSpPr>
          <p:nvPr/>
        </p:nvSpPr>
        <p:spPr bwMode="auto">
          <a:xfrm>
            <a:off x="5943600" y="1524000"/>
            <a:ext cx="2286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Decreased smoking rates</a:t>
            </a:r>
          </a:p>
        </p:txBody>
      </p:sp>
      <p:sp>
        <p:nvSpPr>
          <p:cNvPr id="4149" name="Rectangle 53"/>
          <p:cNvSpPr>
            <a:spLocks noChangeArrowheads="1"/>
          </p:cNvSpPr>
          <p:nvPr/>
        </p:nvSpPr>
        <p:spPr bwMode="auto">
          <a:xfrm>
            <a:off x="5943600" y="2057400"/>
            <a:ext cx="2286000" cy="457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Increased adoption of </a:t>
            </a:r>
          </a:p>
          <a:p>
            <a:pPr algn="ctr"/>
            <a:r>
              <a:rPr lang="en-US" sz="1200">
                <a:solidFill>
                  <a:srgbClr val="000000"/>
                </a:solidFill>
              </a:rPr>
              <a:t>healthy lifestyles</a:t>
            </a:r>
          </a:p>
        </p:txBody>
      </p:sp>
      <p:sp>
        <p:nvSpPr>
          <p:cNvPr id="4150" name="Line 54"/>
          <p:cNvSpPr>
            <a:spLocks noChangeShapeType="1"/>
          </p:cNvSpPr>
          <p:nvPr/>
        </p:nvSpPr>
        <p:spPr bwMode="auto">
          <a:xfrm flipV="1">
            <a:off x="5105400" y="5334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51" name="Line 55"/>
          <p:cNvSpPr>
            <a:spLocks noChangeShapeType="1"/>
          </p:cNvSpPr>
          <p:nvPr/>
        </p:nvSpPr>
        <p:spPr bwMode="auto">
          <a:xfrm>
            <a:off x="5105400" y="6096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53" name="Line 57"/>
          <p:cNvSpPr>
            <a:spLocks noChangeShapeType="1"/>
          </p:cNvSpPr>
          <p:nvPr/>
        </p:nvSpPr>
        <p:spPr bwMode="auto">
          <a:xfrm>
            <a:off x="5105400" y="10668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54" name="Line 58"/>
          <p:cNvSpPr>
            <a:spLocks noChangeShapeType="1"/>
          </p:cNvSpPr>
          <p:nvPr/>
        </p:nvSpPr>
        <p:spPr bwMode="auto">
          <a:xfrm flipV="1">
            <a:off x="5105400" y="11430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55" name="Line 59"/>
          <p:cNvSpPr>
            <a:spLocks noChangeShapeType="1"/>
          </p:cNvSpPr>
          <p:nvPr/>
        </p:nvSpPr>
        <p:spPr bwMode="auto">
          <a:xfrm>
            <a:off x="5105400" y="16002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56" name="Line 60"/>
          <p:cNvSpPr>
            <a:spLocks noChangeShapeType="1"/>
          </p:cNvSpPr>
          <p:nvPr/>
        </p:nvSpPr>
        <p:spPr bwMode="auto">
          <a:xfrm>
            <a:off x="5105400" y="20574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57" name="Rectangle 61"/>
          <p:cNvSpPr>
            <a:spLocks noChangeArrowheads="1"/>
          </p:cNvSpPr>
          <p:nvPr/>
        </p:nvSpPr>
        <p:spPr bwMode="auto">
          <a:xfrm>
            <a:off x="5943600" y="3505200"/>
            <a:ext cx="2362200" cy="457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Increased adverse events due</a:t>
            </a:r>
          </a:p>
          <a:p>
            <a:pPr algn="ctr"/>
            <a:r>
              <a:rPr lang="en-US" sz="1200">
                <a:solidFill>
                  <a:srgbClr val="000000"/>
                </a:solidFill>
              </a:rPr>
              <a:t> to exceeding dose/duration</a:t>
            </a:r>
          </a:p>
        </p:txBody>
      </p:sp>
      <p:sp>
        <p:nvSpPr>
          <p:cNvPr id="4158" name="Rectangle 62"/>
          <p:cNvSpPr>
            <a:spLocks noChangeArrowheads="1"/>
          </p:cNvSpPr>
          <p:nvPr/>
        </p:nvSpPr>
        <p:spPr bwMode="auto">
          <a:xfrm>
            <a:off x="5943600" y="4114800"/>
            <a:ext cx="23622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Combined use with smoking</a:t>
            </a:r>
          </a:p>
        </p:txBody>
      </p:sp>
      <p:sp>
        <p:nvSpPr>
          <p:cNvPr id="4159" name="Rectangle 63"/>
          <p:cNvSpPr>
            <a:spLocks noChangeArrowheads="1"/>
          </p:cNvSpPr>
          <p:nvPr/>
        </p:nvSpPr>
        <p:spPr bwMode="auto">
          <a:xfrm>
            <a:off x="5943600" y="4648200"/>
            <a:ext cx="23622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Use during pregnancy</a:t>
            </a:r>
          </a:p>
        </p:txBody>
      </p:sp>
      <p:sp>
        <p:nvSpPr>
          <p:cNvPr id="4160" name="Rectangle 64"/>
          <p:cNvSpPr>
            <a:spLocks noChangeArrowheads="1"/>
          </p:cNvSpPr>
          <p:nvPr/>
        </p:nvSpPr>
        <p:spPr bwMode="auto">
          <a:xfrm>
            <a:off x="5943600" y="5105400"/>
            <a:ext cx="23622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Abuse, abuse by adolescents</a:t>
            </a:r>
          </a:p>
        </p:txBody>
      </p:sp>
      <p:sp>
        <p:nvSpPr>
          <p:cNvPr id="4161" name="Rectangle 65"/>
          <p:cNvSpPr>
            <a:spLocks noChangeArrowheads="1"/>
          </p:cNvSpPr>
          <p:nvPr/>
        </p:nvSpPr>
        <p:spPr bwMode="auto">
          <a:xfrm>
            <a:off x="5943600" y="5562600"/>
            <a:ext cx="2362200" cy="457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solidFill>
                  <a:srgbClr val="000000"/>
                </a:solidFill>
              </a:rPr>
              <a:t>Decreased success rates vs. </a:t>
            </a:r>
          </a:p>
          <a:p>
            <a:pPr algn="ctr"/>
            <a:r>
              <a:rPr lang="en-US" sz="1200">
                <a:solidFill>
                  <a:srgbClr val="000000"/>
                </a:solidFill>
              </a:rPr>
              <a:t>healthcare provider supervised</a:t>
            </a:r>
          </a:p>
        </p:txBody>
      </p:sp>
      <p:sp>
        <p:nvSpPr>
          <p:cNvPr id="4162" name="Line 66"/>
          <p:cNvSpPr>
            <a:spLocks noChangeShapeType="1"/>
          </p:cNvSpPr>
          <p:nvPr/>
        </p:nvSpPr>
        <p:spPr bwMode="auto">
          <a:xfrm>
            <a:off x="5105400" y="36576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3" name="Line 67"/>
          <p:cNvSpPr>
            <a:spLocks noChangeShapeType="1"/>
          </p:cNvSpPr>
          <p:nvPr/>
        </p:nvSpPr>
        <p:spPr bwMode="auto">
          <a:xfrm>
            <a:off x="5105400" y="36576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4" name="Line 68"/>
          <p:cNvSpPr>
            <a:spLocks noChangeShapeType="1"/>
          </p:cNvSpPr>
          <p:nvPr/>
        </p:nvSpPr>
        <p:spPr bwMode="auto">
          <a:xfrm>
            <a:off x="5105400" y="36576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5" name="Line 69"/>
          <p:cNvSpPr>
            <a:spLocks noChangeShapeType="1"/>
          </p:cNvSpPr>
          <p:nvPr/>
        </p:nvSpPr>
        <p:spPr bwMode="auto">
          <a:xfrm flipV="1">
            <a:off x="5105400" y="37338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6" name="Line 70"/>
          <p:cNvSpPr>
            <a:spLocks noChangeShapeType="1"/>
          </p:cNvSpPr>
          <p:nvPr/>
        </p:nvSpPr>
        <p:spPr bwMode="auto">
          <a:xfrm>
            <a:off x="5105400" y="4267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7" name="Line 71"/>
          <p:cNvSpPr>
            <a:spLocks noChangeShapeType="1"/>
          </p:cNvSpPr>
          <p:nvPr/>
        </p:nvSpPr>
        <p:spPr bwMode="auto">
          <a:xfrm>
            <a:off x="5105400" y="42672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8" name="Line 72"/>
          <p:cNvSpPr>
            <a:spLocks noChangeShapeType="1"/>
          </p:cNvSpPr>
          <p:nvPr/>
        </p:nvSpPr>
        <p:spPr bwMode="auto">
          <a:xfrm>
            <a:off x="5105400" y="5257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169" name="Line 73"/>
          <p:cNvSpPr>
            <a:spLocks noChangeShapeType="1"/>
          </p:cNvSpPr>
          <p:nvPr/>
        </p:nvSpPr>
        <p:spPr bwMode="auto">
          <a:xfrm>
            <a:off x="5105400" y="5791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53300" name="Text Box 74"/>
          <p:cNvSpPr txBox="1">
            <a:spLocks noChangeArrowheads="1"/>
          </p:cNvSpPr>
          <p:nvPr/>
        </p:nvSpPr>
        <p:spPr bwMode="auto">
          <a:xfrm>
            <a:off x="60325" y="-65088"/>
            <a:ext cx="3384550" cy="131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a:solidFill>
                  <a:srgbClr val="000000"/>
                </a:solidFill>
              </a:rPr>
              <a:t>Example of value tree use:</a:t>
            </a:r>
          </a:p>
          <a:p>
            <a:pPr eaLnBrk="1" hangingPunct="1"/>
            <a:r>
              <a:rPr lang="en-US" sz="2000" b="1" i="1">
                <a:solidFill>
                  <a:srgbClr val="000000"/>
                </a:solidFill>
              </a:rPr>
              <a:t>nonprescription nicotine</a:t>
            </a:r>
          </a:p>
          <a:p>
            <a:pPr eaLnBrk="1" hangingPunct="1"/>
            <a:r>
              <a:rPr lang="en-US" sz="2000" b="1" i="1">
                <a:solidFill>
                  <a:srgbClr val="000000"/>
                </a:solidFill>
              </a:rPr>
              <a:t>replacement therapies</a:t>
            </a:r>
          </a:p>
          <a:p>
            <a:pPr eaLnBrk="1" hangingPunct="1"/>
            <a:r>
              <a:rPr lang="en-US" sz="2000" b="1" i="1">
                <a:solidFill>
                  <a:srgbClr val="000000"/>
                </a:solidFill>
              </a:rPr>
              <a:t>(NRTs)</a:t>
            </a:r>
          </a:p>
        </p:txBody>
      </p:sp>
      <p:sp>
        <p:nvSpPr>
          <p:cNvPr id="53301" name="TextBox 1"/>
          <p:cNvSpPr txBox="1">
            <a:spLocks noChangeArrowheads="1"/>
          </p:cNvSpPr>
          <p:nvPr/>
        </p:nvSpPr>
        <p:spPr bwMode="auto">
          <a:xfrm>
            <a:off x="228600" y="5626100"/>
            <a:ext cx="2600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000000"/>
                </a:solidFill>
              </a:rPr>
              <a:t>Brass et al Clin Pharmacol</a:t>
            </a:r>
          </a:p>
          <a:p>
            <a:pPr eaLnBrk="1" hangingPunct="1"/>
            <a:r>
              <a:rPr lang="en-US" sz="1600" i="1">
                <a:solidFill>
                  <a:srgbClr val="000000"/>
                </a:solidFill>
              </a:rPr>
              <a:t>Ther 90:791, 2011</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5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2000"/>
                                  </p:stCondLst>
                                  <p:childTnLst>
                                    <p:set>
                                      <p:cBhvr>
                                        <p:cTn id="21" dur="1" fill="hold">
                                          <p:stCondLst>
                                            <p:cond delay="0"/>
                                          </p:stCondLst>
                                        </p:cTn>
                                        <p:tgtEl>
                                          <p:spTgt spid="415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4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1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14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6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15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6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16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15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6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1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159"/>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167"/>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16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160"/>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16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6" grpId="0" animBg="1"/>
      <p:bldP spid="4147" grpId="0" animBg="1"/>
      <p:bldP spid="4148" grpId="0" animBg="1"/>
      <p:bldP spid="4149" grpId="0" animBg="1"/>
      <p:bldP spid="4150" grpId="0" animBg="1"/>
      <p:bldP spid="4151" grpId="0" animBg="1"/>
      <p:bldP spid="4153" grpId="0" animBg="1"/>
      <p:bldP spid="4154" grpId="0" animBg="1"/>
      <p:bldP spid="4155" grpId="0" animBg="1"/>
      <p:bldP spid="4156" grpId="0" animBg="1"/>
      <p:bldP spid="4157" grpId="0" animBg="1"/>
      <p:bldP spid="4158" grpId="0" animBg="1"/>
      <p:bldP spid="4159" grpId="0" animBg="1"/>
      <p:bldP spid="4160" grpId="0" animBg="1"/>
      <p:bldP spid="4161" grpId="0" animBg="1"/>
      <p:bldP spid="4162" grpId="0" animBg="1"/>
      <p:bldP spid="4163" grpId="0" animBg="1"/>
      <p:bldP spid="4164" grpId="0" animBg="1"/>
      <p:bldP spid="4165" grpId="0" animBg="1"/>
      <p:bldP spid="4166" grpId="0" animBg="1"/>
      <p:bldP spid="4167" grpId="0" animBg="1"/>
      <p:bldP spid="4168" grpId="0" animBg="1"/>
      <p:bldP spid="41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b="1" smtClean="0">
                <a:solidFill>
                  <a:srgbClr val="FFFF00"/>
                </a:solidFill>
              </a:rPr>
              <a:t>Potential advantages of the value-tree framework</a:t>
            </a:r>
          </a:p>
        </p:txBody>
      </p:sp>
      <p:sp>
        <p:nvSpPr>
          <p:cNvPr id="7171" name="Rectangle 3"/>
          <p:cNvSpPr>
            <a:spLocks noGrp="1" noChangeArrowheads="1"/>
          </p:cNvSpPr>
          <p:nvPr>
            <p:ph type="body" idx="1"/>
          </p:nvPr>
        </p:nvSpPr>
        <p:spPr/>
        <p:txBody>
          <a:bodyPr/>
          <a:lstStyle/>
          <a:p>
            <a:pPr eaLnBrk="1" hangingPunct="1">
              <a:lnSpc>
                <a:spcPct val="90000"/>
              </a:lnSpc>
            </a:pPr>
            <a:r>
              <a:rPr lang="en-US" sz="2800" smtClean="0">
                <a:solidFill>
                  <a:schemeClr val="bg1"/>
                </a:solidFill>
              </a:rPr>
              <a:t>Can be applied early in development and facilitates discussions with regulators</a:t>
            </a:r>
          </a:p>
          <a:p>
            <a:pPr eaLnBrk="1" hangingPunct="1">
              <a:lnSpc>
                <a:spcPct val="90000"/>
              </a:lnSpc>
            </a:pPr>
            <a:r>
              <a:rPr lang="en-US" sz="2800" smtClean="0">
                <a:solidFill>
                  <a:schemeClr val="bg1"/>
                </a:solidFill>
              </a:rPr>
              <a:t>Allows those characteristics which are major drivers of benefit and risk to be prioritized</a:t>
            </a:r>
          </a:p>
          <a:p>
            <a:pPr eaLnBrk="1" hangingPunct="1">
              <a:lnSpc>
                <a:spcPct val="90000"/>
              </a:lnSpc>
            </a:pPr>
            <a:r>
              <a:rPr lang="en-US" sz="2800" smtClean="0">
                <a:solidFill>
                  <a:schemeClr val="bg1"/>
                </a:solidFill>
              </a:rPr>
              <a:t>Facilitates efforts by industry to generate data to support decision making around each characteristic</a:t>
            </a:r>
          </a:p>
          <a:p>
            <a:pPr lvl="1" eaLnBrk="1" hangingPunct="1">
              <a:lnSpc>
                <a:spcPct val="90000"/>
              </a:lnSpc>
            </a:pPr>
            <a:r>
              <a:rPr lang="en-US" sz="2400" smtClean="0">
                <a:solidFill>
                  <a:schemeClr val="bg1"/>
                </a:solidFill>
              </a:rPr>
              <a:t>Conceptual framework: Importance = clinical consequences X frequency of occurrence</a:t>
            </a:r>
          </a:p>
          <a:p>
            <a:pPr eaLnBrk="1" hangingPunct="1">
              <a:lnSpc>
                <a:spcPct val="90000"/>
              </a:lnSpc>
            </a:pPr>
            <a:r>
              <a:rPr lang="en-US" sz="2800" smtClean="0">
                <a:solidFill>
                  <a:schemeClr val="bg1"/>
                </a:solidFill>
              </a:rPr>
              <a:t>Provides input into Step 2 – Application of a specific risk-benefit analysis tool</a:t>
            </a:r>
          </a:p>
          <a:p>
            <a:pPr eaLnBrk="1" hangingPunct="1">
              <a:lnSpc>
                <a:spcPct val="90000"/>
              </a:lnSpc>
            </a:pPr>
            <a:endParaRPr lang="en-US" sz="28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b="1" smtClean="0">
                <a:solidFill>
                  <a:srgbClr val="FFFF00"/>
                </a:solidFill>
              </a:rPr>
              <a:t>Approach of the working group</a:t>
            </a:r>
          </a:p>
        </p:txBody>
      </p:sp>
      <p:sp>
        <p:nvSpPr>
          <p:cNvPr id="6147" name="Rectangle 3"/>
          <p:cNvSpPr>
            <a:spLocks noGrp="1" noChangeArrowheads="1"/>
          </p:cNvSpPr>
          <p:nvPr>
            <p:ph type="body" idx="1"/>
          </p:nvPr>
        </p:nvSpPr>
        <p:spPr/>
        <p:txBody>
          <a:bodyPr/>
          <a:lstStyle/>
          <a:p>
            <a:pPr marL="0" indent="0" eaLnBrk="1" hangingPunct="1">
              <a:buFontTx/>
              <a:buNone/>
              <a:defRPr/>
            </a:pPr>
            <a:r>
              <a:rPr lang="en-US" sz="2400" b="1" dirty="0" smtClean="0">
                <a:solidFill>
                  <a:schemeClr val="bg1"/>
                </a:solidFill>
              </a:rPr>
              <a:t>Step 2</a:t>
            </a:r>
            <a:r>
              <a:rPr lang="en-US" sz="2400" dirty="0" smtClean="0">
                <a:solidFill>
                  <a:schemeClr val="bg1"/>
                </a:solidFill>
              </a:rPr>
              <a:t>: Integrate value-tree tool to decision making tools and comprehensive benefit-risk framework</a:t>
            </a:r>
          </a:p>
          <a:p>
            <a:pPr eaLnBrk="1" hangingPunct="1">
              <a:defRPr/>
            </a:pPr>
            <a:r>
              <a:rPr lang="en-US" sz="2400" dirty="0" smtClean="0">
                <a:solidFill>
                  <a:schemeClr val="bg1"/>
                </a:solidFill>
              </a:rPr>
              <a:t>Great flexibility inherent in value-tree tool</a:t>
            </a:r>
          </a:p>
          <a:p>
            <a:pPr eaLnBrk="1" hangingPunct="1">
              <a:defRPr/>
            </a:pPr>
            <a:r>
              <a:rPr lang="en-US" sz="2400" dirty="0" smtClean="0">
                <a:solidFill>
                  <a:schemeClr val="bg1"/>
                </a:solidFill>
              </a:rPr>
              <a:t>Readily provides input for decision making tools, including multiple criteria analysis (MCA)</a:t>
            </a:r>
          </a:p>
          <a:p>
            <a:pPr eaLnBrk="1" hangingPunct="1">
              <a:defRPr/>
            </a:pPr>
            <a:r>
              <a:rPr lang="en-US" sz="2400" dirty="0" smtClean="0">
                <a:solidFill>
                  <a:schemeClr val="bg1"/>
                </a:solidFill>
              </a:rPr>
              <a:t>Advantages of MCA:</a:t>
            </a:r>
          </a:p>
          <a:p>
            <a:pPr lvl="1" eaLnBrk="1" hangingPunct="1">
              <a:defRPr/>
            </a:pPr>
            <a:r>
              <a:rPr lang="en-US" sz="2400" dirty="0" smtClean="0">
                <a:solidFill>
                  <a:schemeClr val="bg1"/>
                </a:solidFill>
              </a:rPr>
              <a:t>Accepts varied inputs, including expert consensus, qualitative evaluation</a:t>
            </a:r>
            <a:endParaRPr lang="en-US" dirty="0">
              <a:solidFill>
                <a:schemeClr val="bg1"/>
              </a:solidFill>
            </a:endParaRPr>
          </a:p>
          <a:p>
            <a:pPr lvl="1" eaLnBrk="1" hangingPunct="1">
              <a:defRPr/>
            </a:pPr>
            <a:r>
              <a:rPr lang="en-US" sz="2400" dirty="0" smtClean="0">
                <a:solidFill>
                  <a:schemeClr val="bg1"/>
                </a:solidFill>
              </a:rPr>
              <a:t>Allows weighting of characteristics based on clinical importance</a:t>
            </a:r>
          </a:p>
          <a:p>
            <a:pPr lvl="1" eaLnBrk="1" hangingPunct="1">
              <a:defRPr/>
            </a:pPr>
            <a:r>
              <a:rPr lang="en-US" sz="2400" dirty="0" smtClean="0">
                <a:solidFill>
                  <a:schemeClr val="bg1"/>
                </a:solidFill>
              </a:rPr>
              <a:t>Flexibility in grading systems to allow use with varied products and regulator preferences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b="1" smtClean="0">
                <a:solidFill>
                  <a:srgbClr val="FFFF00"/>
                </a:solidFill>
              </a:rPr>
              <a:t>Suggest using tools in comprehensive framework</a:t>
            </a:r>
          </a:p>
        </p:txBody>
      </p:sp>
      <p:sp>
        <p:nvSpPr>
          <p:cNvPr id="56323" name="TextBox 2"/>
          <p:cNvSpPr txBox="1">
            <a:spLocks noChangeArrowheads="1"/>
          </p:cNvSpPr>
          <p:nvPr/>
        </p:nvSpPr>
        <p:spPr bwMode="auto">
          <a:xfrm>
            <a:off x="1039813" y="15240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FFFF"/>
                </a:solidFill>
              </a:rPr>
              <a:t>International Risk Governance Council (IRGC) Framework: maximize communication and transparency</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70113"/>
            <a:ext cx="67437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5" name="TextBox 3"/>
          <p:cNvSpPr txBox="1">
            <a:spLocks noChangeArrowheads="1"/>
          </p:cNvSpPr>
          <p:nvPr/>
        </p:nvSpPr>
        <p:spPr bwMode="auto">
          <a:xfrm>
            <a:off x="3719513" y="6299200"/>
            <a:ext cx="4319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000000"/>
                </a:solidFill>
              </a:rPr>
              <a:t>Brass et al Clin Pharmacol Ther 90:791,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b="1" smtClean="0">
                <a:solidFill>
                  <a:srgbClr val="FFFF00"/>
                </a:solidFill>
              </a:rPr>
              <a:t>Summary</a:t>
            </a:r>
          </a:p>
        </p:txBody>
      </p:sp>
      <p:sp>
        <p:nvSpPr>
          <p:cNvPr id="3" name="Content Placeholder 2"/>
          <p:cNvSpPr>
            <a:spLocks noGrp="1"/>
          </p:cNvSpPr>
          <p:nvPr>
            <p:ph idx="1"/>
          </p:nvPr>
        </p:nvSpPr>
        <p:spPr/>
        <p:txBody>
          <a:bodyPr/>
          <a:lstStyle/>
          <a:p>
            <a:r>
              <a:rPr lang="en-US" sz="2400" smtClean="0"/>
              <a:t>Proposed tools:</a:t>
            </a:r>
          </a:p>
          <a:p>
            <a:pPr lvl="1"/>
            <a:r>
              <a:rPr lang="en-US" sz="2000" smtClean="0"/>
              <a:t>Allow comprehensive identification of relevant benefit and risk attributes for specific nonprescription drug candidates</a:t>
            </a:r>
          </a:p>
          <a:p>
            <a:pPr lvl="1"/>
            <a:r>
              <a:rPr lang="en-US" sz="2000" smtClean="0"/>
              <a:t>Facilitates early agreement between sponsors and regulators on most important characteristics, important data gaps and approach to integrated benefit-risk assessment</a:t>
            </a:r>
          </a:p>
          <a:p>
            <a:pPr lvl="1"/>
            <a:r>
              <a:rPr lang="en-US" sz="2000" smtClean="0"/>
              <a:t>Flexibly supports varied benefit-risk assessment methods, particularly multiple criteria analysis</a:t>
            </a:r>
          </a:p>
          <a:p>
            <a:pPr lvl="1"/>
            <a:r>
              <a:rPr lang="en-US" sz="2000" smtClean="0"/>
              <a:t>Integrated into Framework that emphasizes transparency, communication and evidence-based decision making supplemented by balanced expert opinion</a:t>
            </a:r>
          </a:p>
          <a:p>
            <a:r>
              <a:rPr lang="en-US" sz="2400" smtClean="0"/>
              <a:t>Publication to initiate dialog on the important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1143000"/>
          </a:xfrm>
        </p:spPr>
        <p:txBody>
          <a:bodyPr/>
          <a:lstStyle/>
          <a:p>
            <a:pPr eaLnBrk="1" hangingPunct="1"/>
            <a:r>
              <a:rPr lang="en-US" smtClean="0">
                <a:solidFill>
                  <a:schemeClr val="folHlink"/>
                </a:solidFill>
              </a:rPr>
              <a:t>2012 - A Time of Opportunity</a:t>
            </a:r>
          </a:p>
        </p:txBody>
      </p:sp>
      <p:sp>
        <p:nvSpPr>
          <p:cNvPr id="14339" name="Rectangle 3"/>
          <p:cNvSpPr>
            <a:spLocks noGrp="1" noChangeArrowheads="1"/>
          </p:cNvSpPr>
          <p:nvPr>
            <p:ph type="body" idx="1"/>
          </p:nvPr>
        </p:nvSpPr>
        <p:spPr>
          <a:xfrm>
            <a:off x="533400" y="1295400"/>
            <a:ext cx="8229600" cy="4876800"/>
          </a:xfrm>
        </p:spPr>
        <p:txBody>
          <a:bodyPr/>
          <a:lstStyle/>
          <a:p>
            <a:pPr eaLnBrk="1" hangingPunct="1">
              <a:lnSpc>
                <a:spcPct val="90000"/>
              </a:lnSpc>
            </a:pPr>
            <a:r>
              <a:rPr lang="en-US" sz="2800" smtClean="0"/>
              <a:t>A proactive industry can provide regulators with the information and tools they need to make balanced, informed decisions</a:t>
            </a:r>
            <a:endParaRPr lang="en-US" sz="2400" smtClean="0"/>
          </a:p>
          <a:p>
            <a:pPr lvl="2" eaLnBrk="1" hangingPunct="1">
              <a:lnSpc>
                <a:spcPct val="90000"/>
              </a:lnSpc>
            </a:pPr>
            <a:r>
              <a:rPr lang="en-US" sz="2000" smtClean="0"/>
              <a:t>Help identify the </a:t>
            </a:r>
            <a:r>
              <a:rPr lang="en-US" sz="2000" i="1" smtClean="0"/>
              <a:t>right</a:t>
            </a:r>
            <a:r>
              <a:rPr lang="en-US" sz="2000" smtClean="0"/>
              <a:t> questions</a:t>
            </a:r>
          </a:p>
          <a:p>
            <a:pPr lvl="2" eaLnBrk="1" hangingPunct="1">
              <a:lnSpc>
                <a:spcPct val="90000"/>
              </a:lnSpc>
            </a:pPr>
            <a:r>
              <a:rPr lang="en-US" sz="2000" smtClean="0"/>
              <a:t>Provide data to address the questions</a:t>
            </a:r>
          </a:p>
          <a:p>
            <a:pPr lvl="2" eaLnBrk="1" hangingPunct="1">
              <a:lnSpc>
                <a:spcPct val="90000"/>
              </a:lnSpc>
            </a:pPr>
            <a:r>
              <a:rPr lang="en-US" sz="2000" smtClean="0"/>
              <a:t>Develop innovative research methods to ensure most informative data provided</a:t>
            </a:r>
          </a:p>
          <a:p>
            <a:pPr lvl="2" eaLnBrk="1" hangingPunct="1">
              <a:lnSpc>
                <a:spcPct val="90000"/>
              </a:lnSpc>
            </a:pPr>
            <a:r>
              <a:rPr lang="en-US" sz="2000" smtClean="0"/>
              <a:t>Validate risk mitigation tools to increase regulator and public confidence</a:t>
            </a:r>
          </a:p>
          <a:p>
            <a:pPr lvl="2" eaLnBrk="1" hangingPunct="1">
              <a:lnSpc>
                <a:spcPct val="90000"/>
              </a:lnSpc>
            </a:pPr>
            <a:r>
              <a:rPr lang="en-US" sz="2000" smtClean="0"/>
              <a:t>An effective benefit-risk assessment framework will guide all of the above</a:t>
            </a:r>
          </a:p>
          <a:p>
            <a:pPr eaLnBrk="1" hangingPunct="1">
              <a:lnSpc>
                <a:spcPct val="90000"/>
              </a:lnSpc>
            </a:pPr>
            <a:r>
              <a:rPr lang="en-US" sz="2800" smtClean="0"/>
              <a:t>Regulators and manufacturers want a robust nonprescription sector</a:t>
            </a:r>
          </a:p>
          <a:p>
            <a:pPr eaLnBrk="1" hangingPunct="1">
              <a:lnSpc>
                <a:spcPct val="90000"/>
              </a:lnSpc>
            </a:pPr>
            <a:r>
              <a:rPr lang="en-US" sz="2800" smtClean="0"/>
              <a:t>The public and policy makers </a:t>
            </a:r>
            <a:r>
              <a:rPr lang="en-US" sz="2800" i="1" smtClean="0"/>
              <a:t>need</a:t>
            </a:r>
            <a:r>
              <a:rPr lang="en-US" sz="2800" smtClean="0"/>
              <a:t> a robust nonprescription sector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b="1" smtClean="0">
                <a:solidFill>
                  <a:schemeClr val="folHlink"/>
                </a:solidFill>
              </a:rPr>
              <a:t>Thus, benefit-risk assessment poses unique challenges for both regulators and manufacturers</a:t>
            </a:r>
          </a:p>
        </p:txBody>
      </p:sp>
      <p:sp>
        <p:nvSpPr>
          <p:cNvPr id="13315"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400" smtClean="0"/>
              <a:t>New datasets required for defining incremental benefit and risk vs. prescription</a:t>
            </a:r>
          </a:p>
          <a:p>
            <a:pPr eaLnBrk="1" hangingPunct="1">
              <a:lnSpc>
                <a:spcPct val="80000"/>
              </a:lnSpc>
              <a:buFontTx/>
              <a:buNone/>
            </a:pPr>
            <a:endParaRPr lang="en-US" sz="2800" smtClean="0"/>
          </a:p>
          <a:p>
            <a:pPr eaLnBrk="1" hangingPunct="1">
              <a:lnSpc>
                <a:spcPct val="80000"/>
              </a:lnSpc>
            </a:pPr>
            <a:r>
              <a:rPr lang="en-US" sz="2400" smtClean="0"/>
              <a:t>Tools and examples for defining individual/public health benefits and risks for nonprescription drugs limited </a:t>
            </a:r>
          </a:p>
          <a:p>
            <a:pPr lvl="1" eaLnBrk="1" hangingPunct="1">
              <a:lnSpc>
                <a:spcPct val="80000"/>
              </a:lnSpc>
            </a:pPr>
            <a:r>
              <a:rPr lang="en-US" sz="2400" smtClean="0"/>
              <a:t>Need for research innovation</a:t>
            </a:r>
          </a:p>
          <a:p>
            <a:pPr lvl="1" eaLnBrk="1" hangingPunct="1">
              <a:lnSpc>
                <a:spcPct val="80000"/>
              </a:lnSpc>
            </a:pPr>
            <a:r>
              <a:rPr lang="en-US" sz="2400" smtClean="0"/>
              <a:t>Nontraditional datasets may be highly relevant</a:t>
            </a:r>
          </a:p>
          <a:p>
            <a:pPr eaLnBrk="1" hangingPunct="1">
              <a:lnSpc>
                <a:spcPct val="80000"/>
              </a:lnSpc>
              <a:buFontTx/>
              <a:buNone/>
            </a:pPr>
            <a:endParaRPr lang="en-US" sz="2800" smtClean="0"/>
          </a:p>
          <a:p>
            <a:pPr eaLnBrk="1" hangingPunct="1">
              <a:lnSpc>
                <a:spcPct val="80000"/>
              </a:lnSpc>
            </a:pPr>
            <a:r>
              <a:rPr lang="en-US" sz="2400" smtClean="0"/>
              <a:t>All need to acknowledge regulators need to ask questions they can’t answer </a:t>
            </a:r>
          </a:p>
          <a:p>
            <a:pPr lvl="1" eaLnBrk="1" hangingPunct="1">
              <a:lnSpc>
                <a:spcPct val="80000"/>
              </a:lnSpc>
            </a:pPr>
            <a:r>
              <a:rPr lang="en-US" sz="2400" smtClean="0"/>
              <a:t>Manufacturers have critical role in addressing </a:t>
            </a:r>
          </a:p>
          <a:p>
            <a:pPr lvl="1" eaLnBrk="1" hangingPunct="1">
              <a:lnSpc>
                <a:spcPct val="80000"/>
              </a:lnSpc>
            </a:pPr>
            <a:r>
              <a:rPr lang="en-US" sz="2400" smtClean="0"/>
              <a:t>Opportunity for setting the agenda and framing the questions</a:t>
            </a:r>
          </a:p>
          <a:p>
            <a:pPr eaLnBrk="1" hangingPunct="1">
              <a:lnSpc>
                <a:spcPct val="80000"/>
              </a:lnSpc>
              <a:buFontTx/>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914400"/>
            <a:ext cx="7772400" cy="1470025"/>
          </a:xfrm>
        </p:spPr>
        <p:txBody>
          <a:bodyPr/>
          <a:lstStyle/>
          <a:p>
            <a:pPr eaLnBrk="1" hangingPunct="1"/>
            <a:r>
              <a:rPr lang="en-US" sz="4000" b="1" dirty="0" smtClean="0">
                <a:solidFill>
                  <a:schemeClr val="folHlink"/>
                </a:solidFill>
              </a:rPr>
              <a:t>A New Approach to Benefit-Risk Assessment for Nonprescription Drugs</a:t>
            </a:r>
          </a:p>
        </p:txBody>
      </p:sp>
      <p:sp>
        <p:nvSpPr>
          <p:cNvPr id="41987" name="Rectangle 3"/>
          <p:cNvSpPr>
            <a:spLocks noGrp="1" noChangeArrowheads="1"/>
          </p:cNvSpPr>
          <p:nvPr>
            <p:ph type="subTitle" idx="1"/>
          </p:nvPr>
        </p:nvSpPr>
        <p:spPr>
          <a:xfrm>
            <a:off x="1447800" y="3505200"/>
            <a:ext cx="6400800" cy="1752600"/>
          </a:xfrm>
        </p:spPr>
        <p:txBody>
          <a:bodyPr/>
          <a:lstStyle/>
          <a:p>
            <a:pPr eaLnBrk="1" hangingPunct="1">
              <a:lnSpc>
                <a:spcPct val="80000"/>
              </a:lnSpc>
            </a:pPr>
            <a:r>
              <a:rPr lang="en-US" sz="2400" dirty="0" smtClean="0"/>
              <a:t>Eric P. Brass, M.D., Ph.D.</a:t>
            </a:r>
          </a:p>
          <a:p>
            <a:pPr eaLnBrk="1" hangingPunct="1">
              <a:lnSpc>
                <a:spcPct val="80000"/>
              </a:lnSpc>
            </a:pPr>
            <a:r>
              <a:rPr lang="en-US" sz="2400" dirty="0" smtClean="0"/>
              <a:t>Professor of Medicine, David Geffen School of Medicine at UCLA</a:t>
            </a:r>
          </a:p>
          <a:p>
            <a:pPr eaLnBrk="1" hangingPunct="1">
              <a:lnSpc>
                <a:spcPct val="80000"/>
              </a:lnSpc>
            </a:pPr>
            <a:r>
              <a:rPr lang="en-US" sz="2400" dirty="0" smtClean="0"/>
              <a:t>Director, Harbor-UCLA Center for Clinical Pharmacology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1447800" y="3276600"/>
            <a:ext cx="6400800" cy="1752600"/>
          </a:xfrm>
        </p:spPr>
        <p:txBody>
          <a:bodyPr>
            <a:normAutofit/>
          </a:bodyPr>
          <a:lstStyle/>
          <a:p>
            <a:pPr eaLnBrk="1" hangingPunct="1">
              <a:lnSpc>
                <a:spcPct val="80000"/>
              </a:lnSpc>
            </a:pPr>
            <a:r>
              <a:rPr lang="en-US" sz="2400" dirty="0" smtClean="0"/>
              <a:t>How to Apply the New Approach</a:t>
            </a:r>
          </a:p>
          <a:p>
            <a:pPr eaLnBrk="1" hangingPunct="1">
              <a:lnSpc>
                <a:spcPct val="80000"/>
              </a:lnSpc>
            </a:pPr>
            <a:endParaRPr lang="en-US" sz="2400" dirty="0"/>
          </a:p>
          <a:p>
            <a:pPr eaLnBrk="1" hangingPunct="1">
              <a:lnSpc>
                <a:spcPct val="80000"/>
              </a:lnSpc>
            </a:pPr>
            <a:r>
              <a:rPr lang="en-US" sz="2400" dirty="0" smtClean="0"/>
              <a:t>Sheila Kelly</a:t>
            </a:r>
            <a:endParaRPr lang="en-US" sz="2400" dirty="0"/>
          </a:p>
          <a:p>
            <a:pPr eaLnBrk="1" hangingPunct="1">
              <a:lnSpc>
                <a:spcPct val="80000"/>
              </a:lnSpc>
            </a:pPr>
            <a:r>
              <a:rPr lang="en-US" sz="2400" dirty="0" smtClean="0"/>
              <a:t>Chief Executive, PAGB</a:t>
            </a:r>
          </a:p>
          <a:p>
            <a:pPr eaLnBrk="1" hangingPunct="1">
              <a:lnSpc>
                <a:spcPct val="80000"/>
              </a:lnSpc>
            </a:pPr>
            <a:endParaRPr lang="en-US" sz="2400" dirty="0" smtClean="0"/>
          </a:p>
        </p:txBody>
      </p:sp>
      <p:sp>
        <p:nvSpPr>
          <p:cNvPr id="3" name="Rectangle 3"/>
          <p:cNvSpPr txBox="1">
            <a:spLocks noChangeArrowheads="1"/>
          </p:cNvSpPr>
          <p:nvPr/>
        </p:nvSpPr>
        <p:spPr>
          <a:xfrm>
            <a:off x="1371600" y="914400"/>
            <a:ext cx="6400800" cy="1752600"/>
          </a:xfrm>
          <a:prstGeom prst="rect">
            <a:avLst/>
          </a:prstGeom>
          <a:solidFill>
            <a:schemeClr val="accent3">
              <a:lumMod val="40000"/>
              <a:lumOff val="6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sz="2400" dirty="0" smtClean="0">
                <a:solidFill>
                  <a:prstClr val="black">
                    <a:tint val="75000"/>
                  </a:prstClr>
                </a:solidFill>
              </a:rPr>
              <a:t>A new Approach to Benefit Risk assessment</a:t>
            </a:r>
          </a:p>
          <a:p>
            <a:pPr>
              <a:lnSpc>
                <a:spcPct val="80000"/>
              </a:lnSpc>
            </a:pPr>
            <a:r>
              <a:rPr lang="en-US" sz="2400" dirty="0" smtClean="0">
                <a:solidFill>
                  <a:prstClr val="black">
                    <a:tint val="75000"/>
                  </a:prstClr>
                </a:solidFill>
              </a:rPr>
              <a:t>Of non prescription medicines</a:t>
            </a:r>
          </a:p>
          <a:p>
            <a:pPr>
              <a:lnSpc>
                <a:spcPct val="80000"/>
              </a:lnSpc>
            </a:pPr>
            <a:endParaRPr lang="en-US" sz="2400" dirty="0">
              <a:solidFill>
                <a:prstClr val="black">
                  <a:tint val="75000"/>
                </a:prstClr>
              </a:solidFill>
            </a:endParaRPr>
          </a:p>
          <a:p>
            <a:pPr>
              <a:lnSpc>
                <a:spcPct val="80000"/>
              </a:lnSpc>
            </a:pPr>
            <a:r>
              <a:rPr lang="en-US" sz="2400" dirty="0" smtClean="0">
                <a:solidFill>
                  <a:prstClr val="black">
                    <a:tint val="75000"/>
                  </a:prstClr>
                </a:solidFill>
              </a:rPr>
              <a:t>AESGP Conference, Copenhagen, February 2012</a:t>
            </a:r>
          </a:p>
        </p:txBody>
      </p:sp>
    </p:spTree>
    <p:extLst>
      <p:ext uri="{BB962C8B-B14F-4D97-AF65-F5344CB8AC3E}">
        <p14:creationId xmlns:p14="http://schemas.microsoft.com/office/powerpoint/2010/main" val="2301753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04"/>
            <a:ext cx="7772400" cy="1143000"/>
          </a:xfrm>
        </p:spPr>
        <p:txBody>
          <a:bodyPr/>
          <a:lstStyle/>
          <a:p>
            <a:r>
              <a:rPr lang="en-GB" b="1" dirty="0" smtClean="0"/>
              <a:t>WSMI task force</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8871281"/>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937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rot="16200000">
            <a:off x="-333783" y="2744061"/>
            <a:ext cx="2500085" cy="815614"/>
          </a:xfrm>
          <a:prstGeom prst="roundRect">
            <a:avLst/>
          </a:prstGeom>
          <a:solidFill>
            <a:schemeClr val="tx2">
              <a:lumMod val="20000"/>
              <a:lumOff val="80000"/>
            </a:schemeClr>
          </a:solidFill>
          <a:ln>
            <a:solidFill>
              <a:schemeClr val="accent1">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b="1" dirty="0">
                <a:solidFill>
                  <a:prstClr val="black"/>
                </a:solidFill>
                <a:latin typeface="Arial" pitchFamily="34" charset="0"/>
                <a:cs typeface="Arial" pitchFamily="34" charset="0"/>
              </a:rPr>
              <a:t>Medical Devices</a:t>
            </a:r>
          </a:p>
        </p:txBody>
      </p:sp>
      <p:sp>
        <p:nvSpPr>
          <p:cNvPr id="47" name="Rounded Rectangle 46"/>
          <p:cNvSpPr/>
          <p:nvPr/>
        </p:nvSpPr>
        <p:spPr>
          <a:xfrm rot="16200000">
            <a:off x="2510564" y="2761189"/>
            <a:ext cx="2500085" cy="815614"/>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b="1" dirty="0">
                <a:solidFill>
                  <a:prstClr val="black"/>
                </a:solidFill>
                <a:latin typeface="Arial" pitchFamily="34" charset="0"/>
                <a:cs typeface="Arial" pitchFamily="34" charset="0"/>
              </a:rPr>
              <a:t> Herbal medicines</a:t>
            </a:r>
          </a:p>
          <a:p>
            <a:pPr algn="ctr">
              <a:spcBef>
                <a:spcPct val="50000"/>
              </a:spcBef>
              <a:defRPr/>
            </a:pPr>
            <a:r>
              <a:rPr lang="en-GB" b="1" dirty="0">
                <a:solidFill>
                  <a:prstClr val="black"/>
                </a:solidFill>
                <a:latin typeface="Arial" pitchFamily="34" charset="0"/>
                <a:cs typeface="Arial" pitchFamily="34" charset="0"/>
              </a:rPr>
              <a:t>Traditional use</a:t>
            </a:r>
          </a:p>
        </p:txBody>
      </p:sp>
      <p:sp>
        <p:nvSpPr>
          <p:cNvPr id="48" name="Rounded Rectangle 47"/>
          <p:cNvSpPr/>
          <p:nvPr/>
        </p:nvSpPr>
        <p:spPr>
          <a:xfrm rot="16200000">
            <a:off x="4005737" y="2747236"/>
            <a:ext cx="2500085" cy="815614"/>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b="1" dirty="0">
                <a:solidFill>
                  <a:prstClr val="black"/>
                </a:solidFill>
                <a:latin typeface="Arial" pitchFamily="34" charset="0"/>
                <a:cs typeface="Arial" pitchFamily="34" charset="0"/>
              </a:rPr>
              <a:t>OTC Medicines for Self-Care for short term illness</a:t>
            </a:r>
          </a:p>
        </p:txBody>
      </p:sp>
      <p:sp>
        <p:nvSpPr>
          <p:cNvPr id="49" name="Rounded Rectangle 48"/>
          <p:cNvSpPr/>
          <p:nvPr/>
        </p:nvSpPr>
        <p:spPr>
          <a:xfrm rot="16200000">
            <a:off x="5458519" y="2545226"/>
            <a:ext cx="2500085" cy="121328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sz="1600" b="1" dirty="0">
                <a:solidFill>
                  <a:prstClr val="black"/>
                </a:solidFill>
                <a:latin typeface="Arial" pitchFamily="34" charset="0"/>
                <a:cs typeface="Arial" pitchFamily="34" charset="0"/>
              </a:rPr>
              <a:t>OTC medicines for  long term or recurring illness or prevention </a:t>
            </a:r>
          </a:p>
        </p:txBody>
      </p:sp>
      <p:sp>
        <p:nvSpPr>
          <p:cNvPr id="50" name="Rounded Rectangle 49"/>
          <p:cNvSpPr/>
          <p:nvPr/>
        </p:nvSpPr>
        <p:spPr>
          <a:xfrm rot="16200000">
            <a:off x="6751940" y="2744060"/>
            <a:ext cx="2500085" cy="815614"/>
          </a:xfrm>
          <a:prstGeom prst="round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b="1" dirty="0">
                <a:solidFill>
                  <a:prstClr val="white"/>
                </a:solidFill>
                <a:latin typeface="Arial" pitchFamily="34" charset="0"/>
                <a:cs typeface="Arial" pitchFamily="34" charset="0"/>
              </a:rPr>
              <a:t>Prescription Medicines</a:t>
            </a:r>
          </a:p>
        </p:txBody>
      </p:sp>
      <p:sp>
        <p:nvSpPr>
          <p:cNvPr id="22548" name="Title 1"/>
          <p:cNvSpPr>
            <a:spLocks noGrp="1"/>
          </p:cNvSpPr>
          <p:nvPr>
            <p:ph type="title" idx="4294967295"/>
          </p:nvPr>
        </p:nvSpPr>
        <p:spPr>
          <a:xfrm>
            <a:off x="261938" y="409575"/>
            <a:ext cx="8432800" cy="911225"/>
          </a:xfrm>
        </p:spPr>
        <p:txBody>
          <a:bodyPr lIns="90487" tIns="44450" rIns="90487" bIns="44450" anchor="t"/>
          <a:lstStyle/>
          <a:p>
            <a:r>
              <a:rPr lang="en-GB" smtClean="0">
                <a:cs typeface="Arial" pitchFamily="34" charset="0"/>
              </a:rPr>
              <a:t>Sliding Scale of Risk and Benefit</a:t>
            </a:r>
          </a:p>
        </p:txBody>
      </p:sp>
      <p:sp>
        <p:nvSpPr>
          <p:cNvPr id="6" name="AutoShape 5"/>
          <p:cNvSpPr>
            <a:spLocks noChangeArrowheads="1"/>
          </p:cNvSpPr>
          <p:nvPr/>
        </p:nvSpPr>
        <p:spPr bwMode="auto">
          <a:xfrm>
            <a:off x="304800" y="5591628"/>
            <a:ext cx="8610600" cy="341088"/>
          </a:xfrm>
          <a:prstGeom prst="rect">
            <a:avLst/>
          </a:prstGeom>
          <a:gradFill>
            <a:gsLst>
              <a:gs pos="0">
                <a:schemeClr val="accent6">
                  <a:lumMod val="20000"/>
                  <a:lumOff val="80000"/>
                </a:schemeClr>
              </a:gs>
              <a:gs pos="39999">
                <a:schemeClr val="accent6">
                  <a:lumMod val="40000"/>
                  <a:lumOff val="60000"/>
                </a:schemeClr>
              </a:gs>
              <a:gs pos="70000">
                <a:schemeClr val="accent6">
                  <a:lumMod val="60000"/>
                  <a:lumOff val="40000"/>
                </a:schemeClr>
              </a:gs>
              <a:gs pos="100000">
                <a:schemeClr val="accent6">
                  <a:lumMod val="75000"/>
                </a:schemeClr>
              </a:gs>
            </a:gsLst>
            <a:lin ang="0" scaled="0"/>
          </a:gradFill>
          <a:ln>
            <a:headEnd/>
            <a:tailEnd/>
          </a:ln>
          <a:effectLst/>
        </p:spPr>
        <p:style>
          <a:lnRef idx="0">
            <a:schemeClr val="accent1"/>
          </a:lnRef>
          <a:fillRef idx="3">
            <a:schemeClr val="accent1"/>
          </a:fillRef>
          <a:effectRef idx="3">
            <a:schemeClr val="accent1"/>
          </a:effectRef>
          <a:fontRef idx="minor">
            <a:schemeClr val="lt1"/>
          </a:fontRef>
        </p:style>
        <p:txBody>
          <a:bodyPr wrap="none" anchor="ctr"/>
          <a:lstStyle/>
          <a:p>
            <a:pPr algn="ctr">
              <a:spcBef>
                <a:spcPct val="50000"/>
              </a:spcBef>
              <a:defRPr/>
            </a:pPr>
            <a:r>
              <a:rPr lang="en-GB" b="1">
                <a:solidFill>
                  <a:prstClr val="black"/>
                </a:solidFill>
                <a:latin typeface="Arial" charset="0"/>
                <a:ea typeface="ヒラギノ角ゴ Pro W3" pitchFamily="-111" charset="-128"/>
                <a:cs typeface="Arial" charset="0"/>
              </a:rPr>
              <a:t>RISK / BENEFIT</a:t>
            </a:r>
          </a:p>
        </p:txBody>
      </p:sp>
      <p:sp>
        <p:nvSpPr>
          <p:cNvPr id="32" name="Rounded Rectangle 31"/>
          <p:cNvSpPr/>
          <p:nvPr/>
        </p:nvSpPr>
        <p:spPr>
          <a:xfrm>
            <a:off x="3071803" y="4311170"/>
            <a:ext cx="1240518" cy="6295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GB" sz="900" b="1" dirty="0">
                <a:solidFill>
                  <a:prstClr val="white"/>
                </a:solidFill>
                <a:latin typeface="Arial" pitchFamily="34" charset="0"/>
                <a:cs typeface="Arial" pitchFamily="34" charset="0"/>
              </a:rPr>
              <a:t>Plausible</a:t>
            </a:r>
            <a:br>
              <a:rPr lang="en-GB" sz="900" b="1" dirty="0">
                <a:solidFill>
                  <a:prstClr val="white"/>
                </a:solidFill>
                <a:latin typeface="Arial" pitchFamily="34" charset="0"/>
                <a:cs typeface="Arial" pitchFamily="34" charset="0"/>
              </a:rPr>
            </a:br>
            <a:r>
              <a:rPr lang="en-GB" sz="900" b="1" dirty="0">
                <a:solidFill>
                  <a:prstClr val="white"/>
                </a:solidFill>
                <a:latin typeface="Arial" pitchFamily="34" charset="0"/>
                <a:cs typeface="Arial" pitchFamily="34" charset="0"/>
              </a:rPr>
              <a:t>Evidence</a:t>
            </a:r>
          </a:p>
        </p:txBody>
      </p:sp>
      <p:sp>
        <p:nvSpPr>
          <p:cNvPr id="34" name="Rounded Rectangle 33"/>
          <p:cNvSpPr/>
          <p:nvPr/>
        </p:nvSpPr>
        <p:spPr>
          <a:xfrm>
            <a:off x="4610100" y="4287160"/>
            <a:ext cx="1243013" cy="6295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GB" sz="900" b="1" dirty="0">
                <a:solidFill>
                  <a:prstClr val="white"/>
                </a:solidFill>
                <a:latin typeface="Arial" pitchFamily="34" charset="0"/>
                <a:cs typeface="Arial" pitchFamily="34" charset="0"/>
              </a:rPr>
              <a:t>Products containing ingredients with </a:t>
            </a:r>
          </a:p>
          <a:p>
            <a:pPr algn="ctr">
              <a:spcBef>
                <a:spcPct val="50000"/>
              </a:spcBef>
              <a:defRPr/>
            </a:pPr>
            <a:r>
              <a:rPr lang="en-GB" sz="900" b="1" dirty="0">
                <a:solidFill>
                  <a:prstClr val="white"/>
                </a:solidFill>
                <a:latin typeface="Arial" pitchFamily="34" charset="0"/>
                <a:cs typeface="Arial" pitchFamily="34" charset="0"/>
              </a:rPr>
              <a:t>Established Use</a:t>
            </a:r>
          </a:p>
        </p:txBody>
      </p:sp>
      <p:sp>
        <p:nvSpPr>
          <p:cNvPr id="36" name="Rounded Rectangle 35"/>
          <p:cNvSpPr/>
          <p:nvPr/>
        </p:nvSpPr>
        <p:spPr>
          <a:xfrm>
            <a:off x="6101921" y="4311170"/>
            <a:ext cx="1108572" cy="6295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GB" sz="900" b="1" dirty="0">
                <a:solidFill>
                  <a:prstClr val="white"/>
                </a:solidFill>
                <a:latin typeface="Arial" pitchFamily="34" charset="0"/>
                <a:cs typeface="Arial" pitchFamily="34" charset="0"/>
              </a:rPr>
              <a:t>Clinical studies while POM plus real life data</a:t>
            </a:r>
          </a:p>
        </p:txBody>
      </p:sp>
      <p:sp>
        <p:nvSpPr>
          <p:cNvPr id="38" name="Rounded Rectangle 37"/>
          <p:cNvSpPr/>
          <p:nvPr/>
        </p:nvSpPr>
        <p:spPr>
          <a:xfrm>
            <a:off x="7362549" y="4311170"/>
            <a:ext cx="1100542" cy="6295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GB" sz="900" b="1" dirty="0">
                <a:solidFill>
                  <a:prstClr val="white"/>
                </a:solidFill>
                <a:latin typeface="Arial" pitchFamily="34" charset="0"/>
                <a:cs typeface="Arial" pitchFamily="34" charset="0"/>
              </a:rPr>
              <a:t>Clinical</a:t>
            </a:r>
          </a:p>
          <a:p>
            <a:pPr algn="ctr">
              <a:spcBef>
                <a:spcPct val="50000"/>
              </a:spcBef>
              <a:defRPr/>
            </a:pPr>
            <a:r>
              <a:rPr lang="en-GB" sz="900" b="1" dirty="0">
                <a:solidFill>
                  <a:prstClr val="white"/>
                </a:solidFill>
                <a:latin typeface="Arial" pitchFamily="34" charset="0"/>
                <a:cs typeface="Arial" pitchFamily="34" charset="0"/>
              </a:rPr>
              <a:t>trials</a:t>
            </a:r>
          </a:p>
        </p:txBody>
      </p:sp>
      <p:sp>
        <p:nvSpPr>
          <p:cNvPr id="22570" name="Text Box 42"/>
          <p:cNvSpPr txBox="1">
            <a:spLocks noChangeArrowheads="1"/>
          </p:cNvSpPr>
          <p:nvPr/>
        </p:nvSpPr>
        <p:spPr bwMode="auto">
          <a:xfrm>
            <a:off x="552450" y="1712118"/>
            <a:ext cx="8083550" cy="379413"/>
          </a:xfrm>
          <a:prstGeom prst="rect">
            <a:avLst/>
          </a:prstGeom>
          <a:noFill/>
          <a:ln w="9525">
            <a:noFill/>
            <a:miter lim="800000"/>
            <a:headEnd/>
            <a:tailEnd/>
          </a:ln>
        </p:spPr>
        <p:txBody>
          <a:bodyPr anchor="ctr"/>
          <a:lstStyle/>
          <a:p>
            <a:pPr algn="ctr">
              <a:spcBef>
                <a:spcPct val="50000"/>
              </a:spcBef>
            </a:pPr>
            <a:endParaRPr lang="en-GB">
              <a:solidFill>
                <a:prstClr val="black"/>
              </a:solidFill>
              <a:latin typeface="Verdana" pitchFamily="34" charset="0"/>
              <a:ea typeface="ヒラギノ角ゴ Pro W3"/>
              <a:cs typeface="ヒラギノ角ゴ Pro W3"/>
            </a:endParaRPr>
          </a:p>
        </p:txBody>
      </p:sp>
      <p:pic>
        <p:nvPicPr>
          <p:cNvPr id="22575" name="Picture 47"/>
          <p:cNvPicPr>
            <a:picLocks noChangeAspect="1" noChangeArrowheads="1"/>
          </p:cNvPicPr>
          <p:nvPr/>
        </p:nvPicPr>
        <p:blipFill>
          <a:blip r:embed="rId3" cstate="print"/>
          <a:srcRect/>
          <a:stretch>
            <a:fillRect/>
          </a:stretch>
        </p:blipFill>
        <p:spPr bwMode="auto">
          <a:xfrm>
            <a:off x="552450" y="1106488"/>
            <a:ext cx="8054975" cy="477837"/>
          </a:xfrm>
          <a:prstGeom prst="rect">
            <a:avLst/>
          </a:prstGeom>
          <a:noFill/>
          <a:ln w="9525">
            <a:noFill/>
            <a:miter lim="800000"/>
            <a:headEnd/>
            <a:tailEnd/>
          </a:ln>
        </p:spPr>
      </p:pic>
      <p:sp>
        <p:nvSpPr>
          <p:cNvPr id="19" name="Rounded Rectangle 18"/>
          <p:cNvSpPr/>
          <p:nvPr/>
        </p:nvSpPr>
        <p:spPr>
          <a:xfrm rot="16200000">
            <a:off x="1170178" y="2887731"/>
            <a:ext cx="2500085" cy="815614"/>
          </a:xfrm>
          <a:prstGeom prst="roundRect">
            <a:avLst/>
          </a:prstGeom>
          <a:solidFill>
            <a:schemeClr val="tx2">
              <a:lumMod val="20000"/>
              <a:lumOff val="80000"/>
            </a:schemeClr>
          </a:solidFill>
          <a:ln>
            <a:solidFill>
              <a:schemeClr val="accent1">
                <a:lumMod val="20000"/>
                <a:lumOff val="8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spcBef>
                <a:spcPct val="50000"/>
              </a:spcBef>
              <a:defRPr/>
            </a:pPr>
            <a:r>
              <a:rPr lang="en-GB" b="1" dirty="0">
                <a:solidFill>
                  <a:prstClr val="black"/>
                </a:solidFill>
                <a:latin typeface="Arial" pitchFamily="34" charset="0"/>
                <a:cs typeface="Arial" pitchFamily="34" charset="0"/>
              </a:rPr>
              <a:t>Homeopathic Remedies</a:t>
            </a:r>
          </a:p>
        </p:txBody>
      </p:sp>
      <p:sp>
        <p:nvSpPr>
          <p:cNvPr id="7" name="Rounded Rectangle 6"/>
          <p:cNvSpPr/>
          <p:nvPr/>
        </p:nvSpPr>
        <p:spPr>
          <a:xfrm>
            <a:off x="1709655" y="4336266"/>
            <a:ext cx="1118373" cy="6295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GB" sz="900" b="1" dirty="0">
                <a:solidFill>
                  <a:srgbClr val="FFFFFF"/>
                </a:solidFill>
                <a:latin typeface="Arial" charset="0"/>
                <a:ea typeface="ヒラギノ角ゴ Pro W3" pitchFamily="-111" charset="-128"/>
                <a:cs typeface="Arial" charset="0"/>
              </a:rPr>
              <a:t>Traditional</a:t>
            </a:r>
          </a:p>
        </p:txBody>
      </p:sp>
      <p:sp>
        <p:nvSpPr>
          <p:cNvPr id="21" name="Rounded Rectangle 20"/>
          <p:cNvSpPr/>
          <p:nvPr/>
        </p:nvSpPr>
        <p:spPr>
          <a:xfrm>
            <a:off x="435472" y="4336266"/>
            <a:ext cx="1118373" cy="6295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GB" sz="900" b="1" dirty="0">
                <a:solidFill>
                  <a:srgbClr val="FFFFFF"/>
                </a:solidFill>
                <a:latin typeface="Arial" charset="0"/>
                <a:ea typeface="ヒラギノ角ゴ Pro W3" pitchFamily="-111" charset="-128"/>
                <a:cs typeface="Arial" charset="0"/>
              </a:rPr>
              <a:t>Quality only</a:t>
            </a:r>
          </a:p>
        </p:txBody>
      </p:sp>
      <p:sp>
        <p:nvSpPr>
          <p:cNvPr id="24" name="Rounded Rectangle 23"/>
          <p:cNvSpPr/>
          <p:nvPr/>
        </p:nvSpPr>
        <p:spPr>
          <a:xfrm>
            <a:off x="619125" y="1634789"/>
            <a:ext cx="6454415" cy="284164"/>
          </a:xfrm>
          <a:prstGeom prst="roundRect">
            <a:avLst>
              <a:gd name="adj" fmla="val 31561"/>
            </a:avLst>
          </a:prstGeom>
          <a:solidFill>
            <a:schemeClr val="bg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GB" sz="1000" b="1">
                <a:solidFill>
                  <a:srgbClr val="C00000"/>
                </a:solidFill>
                <a:latin typeface="Arial" charset="0"/>
                <a:ea typeface="ヒラギノ角ゴ Pro W3" pitchFamily="-111" charset="-128"/>
                <a:cs typeface="Arial" charset="0"/>
              </a:rPr>
              <a:t>Non Prescription Medicines</a:t>
            </a:r>
          </a:p>
        </p:txBody>
      </p:sp>
    </p:spTree>
    <p:extLst>
      <p:ext uri="{BB962C8B-B14F-4D97-AF65-F5344CB8AC3E}">
        <p14:creationId xmlns:p14="http://schemas.microsoft.com/office/powerpoint/2010/main" val="2926921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5365" name="TextBox 3"/>
          <p:cNvSpPr txBox="1">
            <a:spLocks noChangeArrowheads="1"/>
          </p:cNvSpPr>
          <p:nvPr/>
        </p:nvSpPr>
        <p:spPr bwMode="auto">
          <a:xfrm>
            <a:off x="4184650" y="6302375"/>
            <a:ext cx="307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00"/>
                </a:solidFill>
              </a:rPr>
              <a:t>Brass et al Clin Pharmacol Ther</a:t>
            </a:r>
          </a:p>
        </p:txBody>
      </p:sp>
      <p:sp>
        <p:nvSpPr>
          <p:cNvPr id="4" name="Title 3"/>
          <p:cNvSpPr>
            <a:spLocks noGrp="1"/>
          </p:cNvSpPr>
          <p:nvPr>
            <p:ph type="title"/>
          </p:nvPr>
        </p:nvSpPr>
        <p:spPr/>
        <p:txBody>
          <a:bodyPr/>
          <a:lstStyle/>
          <a:p>
            <a:r>
              <a:rPr lang="en-GB" b="1" dirty="0" smtClean="0">
                <a:solidFill>
                  <a:srgbClr val="FFFF00"/>
                </a:solidFill>
              </a:rPr>
              <a:t>The OTC Nautilus</a:t>
            </a:r>
            <a:endParaRPr lang="en-GB"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51781"/>
            <a:ext cx="7772400" cy="46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600200" y="1828799"/>
            <a:ext cx="2584449" cy="6858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Pre review</a:t>
            </a:r>
          </a:p>
        </p:txBody>
      </p:sp>
      <p:sp>
        <p:nvSpPr>
          <p:cNvPr id="7" name="Oval 6"/>
          <p:cNvSpPr/>
          <p:nvPr/>
        </p:nvSpPr>
        <p:spPr>
          <a:xfrm>
            <a:off x="2892424" y="3048000"/>
            <a:ext cx="2517776"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Benefit risk</a:t>
            </a:r>
          </a:p>
          <a:p>
            <a:pPr algn="ctr"/>
            <a:r>
              <a:rPr lang="en-GB" b="1" dirty="0">
                <a:solidFill>
                  <a:prstClr val="black"/>
                </a:solidFill>
              </a:rPr>
              <a:t>Communication and stakeholder involvement</a:t>
            </a:r>
          </a:p>
        </p:txBody>
      </p:sp>
      <p:sp>
        <p:nvSpPr>
          <p:cNvPr id="2" name="Left Arrow 1"/>
          <p:cNvSpPr/>
          <p:nvPr/>
        </p:nvSpPr>
        <p:spPr>
          <a:xfrm>
            <a:off x="5029200" y="2514600"/>
            <a:ext cx="2971800" cy="990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Monitoring and control</a:t>
            </a:r>
          </a:p>
        </p:txBody>
      </p:sp>
    </p:spTree>
    <p:extLst>
      <p:ext uri="{BB962C8B-B14F-4D97-AF65-F5344CB8AC3E}">
        <p14:creationId xmlns:p14="http://schemas.microsoft.com/office/powerpoint/2010/main" val="2574348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5365" name="TextBox 3"/>
          <p:cNvSpPr txBox="1">
            <a:spLocks noChangeArrowheads="1"/>
          </p:cNvSpPr>
          <p:nvPr/>
        </p:nvSpPr>
        <p:spPr bwMode="auto">
          <a:xfrm>
            <a:off x="4184650" y="6302375"/>
            <a:ext cx="307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00"/>
                </a:solidFill>
              </a:rPr>
              <a:t>Brass et al Clin Pharmacol Ther</a:t>
            </a:r>
          </a:p>
        </p:txBody>
      </p:sp>
      <p:sp>
        <p:nvSpPr>
          <p:cNvPr id="4" name="Title 3"/>
          <p:cNvSpPr>
            <a:spLocks noGrp="1"/>
          </p:cNvSpPr>
          <p:nvPr>
            <p:ph type="title"/>
          </p:nvPr>
        </p:nvSpPr>
        <p:spPr/>
        <p:txBody>
          <a:bodyPr/>
          <a:lstStyle/>
          <a:p>
            <a:r>
              <a:rPr lang="en-GB" b="1" dirty="0" smtClean="0">
                <a:solidFill>
                  <a:srgbClr val="FFFF00"/>
                </a:solidFill>
              </a:rPr>
              <a:t>The OTC Nautilus</a:t>
            </a:r>
            <a:endParaRPr lang="en-GB"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51781"/>
            <a:ext cx="7772400" cy="46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600200" y="1828799"/>
            <a:ext cx="2584449" cy="6858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Pre review</a:t>
            </a:r>
          </a:p>
        </p:txBody>
      </p:sp>
    </p:spTree>
    <p:extLst>
      <p:ext uri="{BB962C8B-B14F-4D97-AF65-F5344CB8AC3E}">
        <p14:creationId xmlns:p14="http://schemas.microsoft.com/office/powerpoint/2010/main" val="786156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Migraine</a:t>
            </a:r>
            <a:endParaRPr lang="en-GB" dirty="0"/>
          </a:p>
        </p:txBody>
      </p:sp>
      <p:sp>
        <p:nvSpPr>
          <p:cNvPr id="3" name="Content Placeholder 2"/>
          <p:cNvSpPr>
            <a:spLocks noGrp="1"/>
          </p:cNvSpPr>
          <p:nvPr>
            <p:ph idx="1"/>
          </p:nvPr>
        </p:nvSpPr>
        <p:spPr/>
        <p:txBody>
          <a:bodyPr>
            <a:normAutofit/>
          </a:bodyPr>
          <a:lstStyle/>
          <a:p>
            <a:r>
              <a:rPr lang="en-GB" dirty="0" smtClean="0">
                <a:effectLst/>
              </a:rPr>
              <a:t>1 in 7 people in the UK suffer from migraine.</a:t>
            </a:r>
          </a:p>
          <a:p>
            <a:r>
              <a:rPr lang="en-GB" dirty="0" smtClean="0">
                <a:effectLst/>
              </a:rPr>
              <a:t>World Health Organisation has rated migraine amongst the top 20 most disabling lifetime conditions.</a:t>
            </a:r>
          </a:p>
        </p:txBody>
      </p:sp>
    </p:spTree>
    <p:extLst>
      <p:ext uri="{BB962C8B-B14F-4D97-AF65-F5344CB8AC3E}">
        <p14:creationId xmlns:p14="http://schemas.microsoft.com/office/powerpoint/2010/main" val="828431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3048000"/>
            <a:ext cx="1524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rPr>
              <a:t>Benefit-Risk</a:t>
            </a:r>
          </a:p>
          <a:p>
            <a:pPr algn="ctr"/>
            <a:r>
              <a:rPr lang="en-US" sz="1600" dirty="0">
                <a:solidFill>
                  <a:srgbClr val="000000"/>
                </a:solidFill>
              </a:rPr>
              <a:t> Considerations</a:t>
            </a:r>
          </a:p>
        </p:txBody>
      </p:sp>
      <p:sp>
        <p:nvSpPr>
          <p:cNvPr id="16387" name="Rectangle 3"/>
          <p:cNvSpPr>
            <a:spLocks noChangeArrowheads="1"/>
          </p:cNvSpPr>
          <p:nvPr/>
        </p:nvSpPr>
        <p:spPr bwMode="auto">
          <a:xfrm>
            <a:off x="457200" y="1676400"/>
            <a:ext cx="15240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rPr>
              <a:t>Benefit</a:t>
            </a:r>
          </a:p>
          <a:p>
            <a:pPr algn="ctr"/>
            <a:r>
              <a:rPr lang="en-US" sz="1600" dirty="0">
                <a:solidFill>
                  <a:srgbClr val="000000"/>
                </a:solidFill>
              </a:rPr>
              <a:t> Considerations</a:t>
            </a:r>
          </a:p>
        </p:txBody>
      </p:sp>
      <p:sp>
        <p:nvSpPr>
          <p:cNvPr id="16388" name="Rectangle 4"/>
          <p:cNvSpPr>
            <a:spLocks noChangeArrowheads="1"/>
          </p:cNvSpPr>
          <p:nvPr/>
        </p:nvSpPr>
        <p:spPr bwMode="auto">
          <a:xfrm>
            <a:off x="457200" y="4495800"/>
            <a:ext cx="1524000" cy="762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rPr>
              <a:t>Risk</a:t>
            </a:r>
          </a:p>
          <a:p>
            <a:pPr algn="ctr"/>
            <a:r>
              <a:rPr lang="en-US" sz="1600" dirty="0">
                <a:solidFill>
                  <a:srgbClr val="000000"/>
                </a:solidFill>
              </a:rPr>
              <a:t> Considerations</a:t>
            </a:r>
          </a:p>
        </p:txBody>
      </p:sp>
      <p:sp>
        <p:nvSpPr>
          <p:cNvPr id="16389" name="Rectangle 5"/>
          <p:cNvSpPr>
            <a:spLocks noChangeArrowheads="1"/>
          </p:cNvSpPr>
          <p:nvPr/>
        </p:nvSpPr>
        <p:spPr bwMode="auto">
          <a:xfrm>
            <a:off x="3200400" y="914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Improved clinical outcomes</a:t>
            </a:r>
          </a:p>
        </p:txBody>
      </p:sp>
      <p:sp>
        <p:nvSpPr>
          <p:cNvPr id="16390" name="Rectangle 6"/>
          <p:cNvSpPr>
            <a:spLocks noChangeArrowheads="1"/>
          </p:cNvSpPr>
          <p:nvPr/>
        </p:nvSpPr>
        <p:spPr bwMode="auto">
          <a:xfrm>
            <a:off x="3200400" y="1447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Improved public health</a:t>
            </a:r>
          </a:p>
        </p:txBody>
      </p:sp>
      <p:sp>
        <p:nvSpPr>
          <p:cNvPr id="16391" name="Rectangle 7"/>
          <p:cNvSpPr>
            <a:spLocks noChangeArrowheads="1"/>
          </p:cNvSpPr>
          <p:nvPr/>
        </p:nvSpPr>
        <p:spPr bwMode="auto">
          <a:xfrm>
            <a:off x="3200400" y="1905000"/>
            <a:ext cx="1905000" cy="4191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000000"/>
                </a:solidFill>
              </a:rPr>
              <a:t>Enhanced consumer</a:t>
            </a:r>
          </a:p>
          <a:p>
            <a:pPr algn="ctr"/>
            <a:r>
              <a:rPr lang="en-US" sz="1000" dirty="0">
                <a:solidFill>
                  <a:srgbClr val="000000"/>
                </a:solidFill>
              </a:rPr>
              <a:t> involvement</a:t>
            </a:r>
          </a:p>
        </p:txBody>
      </p:sp>
      <p:sp>
        <p:nvSpPr>
          <p:cNvPr id="16392" name="Rectangle 8"/>
          <p:cNvSpPr>
            <a:spLocks noChangeArrowheads="1"/>
          </p:cNvSpPr>
          <p:nvPr/>
        </p:nvSpPr>
        <p:spPr bwMode="auto">
          <a:xfrm>
            <a:off x="3200400" y="2438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Economic benefits</a:t>
            </a:r>
          </a:p>
        </p:txBody>
      </p:sp>
      <p:sp>
        <p:nvSpPr>
          <p:cNvPr id="16393" name="Rectangle 9"/>
          <p:cNvSpPr>
            <a:spLocks noChangeArrowheads="1"/>
          </p:cNvSpPr>
          <p:nvPr/>
        </p:nvSpPr>
        <p:spPr bwMode="auto">
          <a:xfrm>
            <a:off x="3200400" y="4572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Improved access</a:t>
            </a:r>
          </a:p>
        </p:txBody>
      </p:sp>
      <p:sp>
        <p:nvSpPr>
          <p:cNvPr id="16394" name="Rectangle 10"/>
          <p:cNvSpPr>
            <a:spLocks noChangeArrowheads="1"/>
          </p:cNvSpPr>
          <p:nvPr/>
        </p:nvSpPr>
        <p:spPr bwMode="auto">
          <a:xfrm>
            <a:off x="3200400" y="35052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Unintended misuse</a:t>
            </a:r>
          </a:p>
        </p:txBody>
      </p:sp>
      <p:sp>
        <p:nvSpPr>
          <p:cNvPr id="16395" name="Rectangle 11"/>
          <p:cNvSpPr>
            <a:spLocks noChangeArrowheads="1"/>
          </p:cNvSpPr>
          <p:nvPr/>
        </p:nvSpPr>
        <p:spPr bwMode="auto">
          <a:xfrm>
            <a:off x="3200400" y="40386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Intentional misuse with </a:t>
            </a:r>
          </a:p>
          <a:p>
            <a:pPr algn="ctr"/>
            <a:r>
              <a:rPr lang="en-US" sz="1200" dirty="0">
                <a:solidFill>
                  <a:srgbClr val="000000"/>
                </a:solidFill>
              </a:rPr>
              <a:t>therapeutic intent</a:t>
            </a:r>
          </a:p>
        </p:txBody>
      </p:sp>
      <p:sp>
        <p:nvSpPr>
          <p:cNvPr id="16396" name="Rectangle 12"/>
          <p:cNvSpPr>
            <a:spLocks noChangeArrowheads="1"/>
          </p:cNvSpPr>
          <p:nvPr/>
        </p:nvSpPr>
        <p:spPr bwMode="auto">
          <a:xfrm>
            <a:off x="3211513" y="5659438"/>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Accidental ingestion</a:t>
            </a:r>
          </a:p>
        </p:txBody>
      </p:sp>
      <p:sp>
        <p:nvSpPr>
          <p:cNvPr id="16397" name="Rectangle 13"/>
          <p:cNvSpPr>
            <a:spLocks noChangeArrowheads="1"/>
          </p:cNvSpPr>
          <p:nvPr/>
        </p:nvSpPr>
        <p:spPr bwMode="auto">
          <a:xfrm>
            <a:off x="3200400" y="51054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Intentional overdose</a:t>
            </a:r>
          </a:p>
        </p:txBody>
      </p:sp>
      <p:sp>
        <p:nvSpPr>
          <p:cNvPr id="16398" name="Rectangle 14"/>
          <p:cNvSpPr>
            <a:spLocks noChangeArrowheads="1"/>
          </p:cNvSpPr>
          <p:nvPr/>
        </p:nvSpPr>
        <p:spPr bwMode="auto">
          <a:xfrm>
            <a:off x="3182938" y="4579938"/>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Worsened outcome due </a:t>
            </a:r>
          </a:p>
          <a:p>
            <a:pPr algn="ctr"/>
            <a:r>
              <a:rPr lang="en-US" sz="1200" dirty="0">
                <a:solidFill>
                  <a:srgbClr val="000000"/>
                </a:solidFill>
              </a:rPr>
              <a:t>to self-management</a:t>
            </a:r>
          </a:p>
        </p:txBody>
      </p:sp>
      <p:sp>
        <p:nvSpPr>
          <p:cNvPr id="16399" name="Text Box 15"/>
          <p:cNvSpPr txBox="1">
            <a:spLocks noChangeArrowheads="1"/>
          </p:cNvSpPr>
          <p:nvPr/>
        </p:nvSpPr>
        <p:spPr bwMode="auto">
          <a:xfrm>
            <a:off x="3124200" y="6096000"/>
            <a:ext cx="1957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Common Domains for </a:t>
            </a:r>
          </a:p>
          <a:p>
            <a:pPr eaLnBrk="1" hangingPunct="1"/>
            <a:r>
              <a:rPr lang="en-US" sz="1400" dirty="0">
                <a:solidFill>
                  <a:srgbClr val="000000"/>
                </a:solidFill>
              </a:rPr>
              <a:t>Nonprescription Drugs</a:t>
            </a:r>
          </a:p>
        </p:txBody>
      </p:sp>
      <p:sp>
        <p:nvSpPr>
          <p:cNvPr id="16400" name="Text Box 16"/>
          <p:cNvSpPr txBox="1">
            <a:spLocks noChangeArrowheads="1"/>
          </p:cNvSpPr>
          <p:nvPr/>
        </p:nvSpPr>
        <p:spPr bwMode="auto">
          <a:xfrm>
            <a:off x="6400800" y="6096000"/>
            <a:ext cx="1382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000000"/>
                </a:solidFill>
              </a:rPr>
              <a:t>Triptan specific</a:t>
            </a:r>
          </a:p>
          <a:p>
            <a:pPr algn="ctr" eaLnBrk="1" hangingPunct="1"/>
            <a:r>
              <a:rPr lang="en-US" sz="1400" dirty="0">
                <a:solidFill>
                  <a:srgbClr val="000000"/>
                </a:solidFill>
              </a:rPr>
              <a:t>characteristics</a:t>
            </a:r>
          </a:p>
        </p:txBody>
      </p:sp>
      <p:sp>
        <p:nvSpPr>
          <p:cNvPr id="16401" name="Line 17"/>
          <p:cNvSpPr>
            <a:spLocks noChangeShapeType="1"/>
          </p:cNvSpPr>
          <p:nvPr/>
        </p:nvSpPr>
        <p:spPr bwMode="auto">
          <a:xfrm flipV="1">
            <a:off x="1219200" y="24384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2" name="Line 18"/>
          <p:cNvSpPr>
            <a:spLocks noChangeShapeType="1"/>
          </p:cNvSpPr>
          <p:nvPr/>
        </p:nvSpPr>
        <p:spPr bwMode="auto">
          <a:xfrm>
            <a:off x="1219200" y="38100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3" name="Line 19"/>
          <p:cNvSpPr>
            <a:spLocks noChangeShapeType="1"/>
          </p:cNvSpPr>
          <p:nvPr/>
        </p:nvSpPr>
        <p:spPr bwMode="auto">
          <a:xfrm flipV="1">
            <a:off x="1981200" y="609600"/>
            <a:ext cx="12192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4" name="Line 20"/>
          <p:cNvSpPr>
            <a:spLocks noChangeShapeType="1"/>
          </p:cNvSpPr>
          <p:nvPr/>
        </p:nvSpPr>
        <p:spPr bwMode="auto">
          <a:xfrm flipV="1">
            <a:off x="1981200" y="106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5" name="Line 21"/>
          <p:cNvSpPr>
            <a:spLocks noChangeShapeType="1"/>
          </p:cNvSpPr>
          <p:nvPr/>
        </p:nvSpPr>
        <p:spPr bwMode="auto">
          <a:xfrm flipV="1">
            <a:off x="1981200" y="1600200"/>
            <a:ext cx="1219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6" name="Line 22"/>
          <p:cNvSpPr>
            <a:spLocks noChangeShapeType="1"/>
          </p:cNvSpPr>
          <p:nvPr/>
        </p:nvSpPr>
        <p:spPr bwMode="auto">
          <a:xfrm>
            <a:off x="1981200" y="2057400"/>
            <a:ext cx="1219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7" name="Line 23"/>
          <p:cNvSpPr>
            <a:spLocks noChangeShapeType="1"/>
          </p:cNvSpPr>
          <p:nvPr/>
        </p:nvSpPr>
        <p:spPr bwMode="auto">
          <a:xfrm>
            <a:off x="1981200" y="2057400"/>
            <a:ext cx="1219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8" name="Line 24"/>
          <p:cNvSpPr>
            <a:spLocks noChangeShapeType="1"/>
          </p:cNvSpPr>
          <p:nvPr/>
        </p:nvSpPr>
        <p:spPr bwMode="auto">
          <a:xfrm flipV="1">
            <a:off x="1981200" y="3657600"/>
            <a:ext cx="12192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9" name="Line 25"/>
          <p:cNvSpPr>
            <a:spLocks noChangeShapeType="1"/>
          </p:cNvSpPr>
          <p:nvPr/>
        </p:nvSpPr>
        <p:spPr bwMode="auto">
          <a:xfrm flipV="1">
            <a:off x="1981200" y="4191000"/>
            <a:ext cx="12192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10" name="Line 26"/>
          <p:cNvSpPr>
            <a:spLocks noChangeShapeType="1"/>
          </p:cNvSpPr>
          <p:nvPr/>
        </p:nvSpPr>
        <p:spPr bwMode="auto">
          <a:xfrm flipV="1">
            <a:off x="1981200" y="4724400"/>
            <a:ext cx="12192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11" name="Line 27"/>
          <p:cNvSpPr>
            <a:spLocks noChangeShapeType="1"/>
          </p:cNvSpPr>
          <p:nvPr/>
        </p:nvSpPr>
        <p:spPr bwMode="auto">
          <a:xfrm>
            <a:off x="1981200" y="4876800"/>
            <a:ext cx="12192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12" name="Line 28"/>
          <p:cNvSpPr>
            <a:spLocks noChangeShapeType="1"/>
          </p:cNvSpPr>
          <p:nvPr/>
        </p:nvSpPr>
        <p:spPr bwMode="auto">
          <a:xfrm>
            <a:off x="1981200" y="487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46" name="Rectangle 50"/>
          <p:cNvSpPr>
            <a:spLocks noChangeArrowheads="1"/>
          </p:cNvSpPr>
          <p:nvPr/>
        </p:nvSpPr>
        <p:spPr bwMode="auto">
          <a:xfrm>
            <a:off x="5943600" y="381000"/>
            <a:ext cx="2286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Early treatment essential</a:t>
            </a:r>
          </a:p>
        </p:txBody>
      </p:sp>
      <p:sp>
        <p:nvSpPr>
          <p:cNvPr id="4147" name="Rectangle 51"/>
          <p:cNvSpPr>
            <a:spLocks noChangeArrowheads="1"/>
          </p:cNvSpPr>
          <p:nvPr/>
        </p:nvSpPr>
        <p:spPr bwMode="auto">
          <a:xfrm>
            <a:off x="5943600" y="762000"/>
            <a:ext cx="2286000" cy="731838"/>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Stops migraine developing</a:t>
            </a:r>
          </a:p>
          <a:p>
            <a:pPr algn="ctr"/>
            <a:r>
              <a:rPr lang="en-US" sz="1200" dirty="0">
                <a:solidFill>
                  <a:srgbClr val="000000"/>
                </a:solidFill>
              </a:rPr>
              <a:t>Identifies migraineurs who are </a:t>
            </a:r>
          </a:p>
          <a:p>
            <a:pPr algn="ctr"/>
            <a:r>
              <a:rPr lang="en-US" sz="1200" dirty="0">
                <a:solidFill>
                  <a:srgbClr val="000000"/>
                </a:solidFill>
              </a:rPr>
              <a:t>currently not treating</a:t>
            </a:r>
          </a:p>
        </p:txBody>
      </p:sp>
      <p:sp>
        <p:nvSpPr>
          <p:cNvPr id="4148" name="Rectangle 52"/>
          <p:cNvSpPr>
            <a:spLocks noChangeArrowheads="1"/>
          </p:cNvSpPr>
          <p:nvPr/>
        </p:nvSpPr>
        <p:spPr bwMode="auto">
          <a:xfrm>
            <a:off x="5954713" y="1600769"/>
            <a:ext cx="2286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Reduces use of analgesics </a:t>
            </a:r>
          </a:p>
          <a:p>
            <a:pPr algn="ctr"/>
            <a:r>
              <a:rPr lang="en-US" sz="1200" dirty="0">
                <a:solidFill>
                  <a:srgbClr val="000000"/>
                </a:solidFill>
              </a:rPr>
              <a:t>which could lead to MOH</a:t>
            </a:r>
          </a:p>
        </p:txBody>
      </p:sp>
      <p:sp>
        <p:nvSpPr>
          <p:cNvPr id="4149" name="Rectangle 53"/>
          <p:cNvSpPr>
            <a:spLocks noChangeArrowheads="1"/>
          </p:cNvSpPr>
          <p:nvPr/>
        </p:nvSpPr>
        <p:spPr bwMode="auto">
          <a:xfrm>
            <a:off x="5943600" y="2057400"/>
            <a:ext cx="2286000" cy="457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better understanding of triggers</a:t>
            </a:r>
          </a:p>
          <a:p>
            <a:pPr algn="ctr"/>
            <a:r>
              <a:rPr lang="en-US" sz="1200" dirty="0">
                <a:solidFill>
                  <a:srgbClr val="000000"/>
                </a:solidFill>
              </a:rPr>
              <a:t>Could avoid migraine </a:t>
            </a:r>
          </a:p>
        </p:txBody>
      </p:sp>
      <p:sp>
        <p:nvSpPr>
          <p:cNvPr id="4150" name="Line 54"/>
          <p:cNvSpPr>
            <a:spLocks noChangeShapeType="1"/>
          </p:cNvSpPr>
          <p:nvPr/>
        </p:nvSpPr>
        <p:spPr bwMode="auto">
          <a:xfrm flipV="1">
            <a:off x="5105400" y="5334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1" name="Line 55"/>
          <p:cNvSpPr>
            <a:spLocks noChangeShapeType="1"/>
          </p:cNvSpPr>
          <p:nvPr/>
        </p:nvSpPr>
        <p:spPr bwMode="auto">
          <a:xfrm>
            <a:off x="5105400" y="6096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3" name="Line 57"/>
          <p:cNvSpPr>
            <a:spLocks noChangeShapeType="1"/>
          </p:cNvSpPr>
          <p:nvPr/>
        </p:nvSpPr>
        <p:spPr bwMode="auto">
          <a:xfrm>
            <a:off x="5105400" y="10668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4" name="Line 58"/>
          <p:cNvSpPr>
            <a:spLocks noChangeShapeType="1"/>
          </p:cNvSpPr>
          <p:nvPr/>
        </p:nvSpPr>
        <p:spPr bwMode="auto">
          <a:xfrm flipV="1">
            <a:off x="5105400" y="11430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5" name="Line 59"/>
          <p:cNvSpPr>
            <a:spLocks noChangeShapeType="1"/>
          </p:cNvSpPr>
          <p:nvPr/>
        </p:nvSpPr>
        <p:spPr bwMode="auto">
          <a:xfrm>
            <a:off x="5105400" y="16002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6" name="Line 60"/>
          <p:cNvSpPr>
            <a:spLocks noChangeShapeType="1"/>
          </p:cNvSpPr>
          <p:nvPr/>
        </p:nvSpPr>
        <p:spPr bwMode="auto">
          <a:xfrm>
            <a:off x="5105400" y="20574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7" name="Rectangle 61"/>
          <p:cNvSpPr>
            <a:spLocks noChangeArrowheads="1"/>
          </p:cNvSpPr>
          <p:nvPr/>
        </p:nvSpPr>
        <p:spPr bwMode="auto">
          <a:xfrm>
            <a:off x="5943600" y="3505200"/>
            <a:ext cx="2362200" cy="457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Increased adverse events due</a:t>
            </a:r>
          </a:p>
          <a:p>
            <a:pPr algn="ctr"/>
            <a:r>
              <a:rPr lang="en-US" sz="1200" dirty="0">
                <a:solidFill>
                  <a:srgbClr val="000000"/>
                </a:solidFill>
              </a:rPr>
              <a:t> to exceeding dose/duration</a:t>
            </a:r>
          </a:p>
        </p:txBody>
      </p:sp>
      <p:sp>
        <p:nvSpPr>
          <p:cNvPr id="4158" name="Rectangle 62"/>
          <p:cNvSpPr>
            <a:spLocks noChangeArrowheads="1"/>
          </p:cNvSpPr>
          <p:nvPr/>
        </p:nvSpPr>
        <p:spPr bwMode="auto">
          <a:xfrm>
            <a:off x="5943600" y="4114800"/>
            <a:ext cx="23622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Using it when its not a migraine</a:t>
            </a:r>
          </a:p>
        </p:txBody>
      </p:sp>
      <p:sp>
        <p:nvSpPr>
          <p:cNvPr id="4160" name="Rectangle 64"/>
          <p:cNvSpPr>
            <a:spLocks noChangeArrowheads="1"/>
          </p:cNvSpPr>
          <p:nvPr/>
        </p:nvSpPr>
        <p:spPr bwMode="auto">
          <a:xfrm>
            <a:off x="5986463" y="5219700"/>
            <a:ext cx="23622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000000"/>
                </a:solidFill>
              </a:rPr>
              <a:t>Increased dose or taking it more frequently</a:t>
            </a:r>
          </a:p>
          <a:p>
            <a:pPr algn="ctr"/>
            <a:r>
              <a:rPr lang="en-US" sz="1000" dirty="0">
                <a:solidFill>
                  <a:srgbClr val="000000"/>
                </a:solidFill>
              </a:rPr>
              <a:t>because headache Does not respo</a:t>
            </a:r>
            <a:r>
              <a:rPr lang="en-US" sz="1200" dirty="0">
                <a:solidFill>
                  <a:srgbClr val="000000"/>
                </a:solidFill>
              </a:rPr>
              <a:t>nd</a:t>
            </a:r>
          </a:p>
        </p:txBody>
      </p:sp>
      <p:sp>
        <p:nvSpPr>
          <p:cNvPr id="4161" name="Rectangle 65"/>
          <p:cNvSpPr>
            <a:spLocks noChangeArrowheads="1"/>
          </p:cNvSpPr>
          <p:nvPr/>
        </p:nvSpPr>
        <p:spPr bwMode="auto">
          <a:xfrm>
            <a:off x="5954713" y="4510088"/>
            <a:ext cx="2362200" cy="5953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solidFill>
                <a:srgbClr val="000000"/>
              </a:solidFill>
            </a:endParaRPr>
          </a:p>
          <a:p>
            <a:pPr algn="ctr"/>
            <a:r>
              <a:rPr lang="en-US" sz="1100" dirty="0">
                <a:solidFill>
                  <a:srgbClr val="000000"/>
                </a:solidFill>
              </a:rPr>
              <a:t>Brain tumour goes undiagnosed</a:t>
            </a:r>
          </a:p>
          <a:p>
            <a:pPr algn="ctr"/>
            <a:r>
              <a:rPr lang="en-US" sz="1100" dirty="0">
                <a:solidFill>
                  <a:srgbClr val="000000"/>
                </a:solidFill>
              </a:rPr>
              <a:t>Use by people for whom it is </a:t>
            </a:r>
          </a:p>
          <a:p>
            <a:pPr algn="ctr"/>
            <a:r>
              <a:rPr lang="en-US" sz="1100" dirty="0">
                <a:solidFill>
                  <a:srgbClr val="000000"/>
                </a:solidFill>
              </a:rPr>
              <a:t>contra-indicated</a:t>
            </a:r>
          </a:p>
          <a:p>
            <a:pPr algn="ctr"/>
            <a:endParaRPr lang="en-US" sz="1200" dirty="0">
              <a:solidFill>
                <a:srgbClr val="000000"/>
              </a:solidFill>
            </a:endParaRPr>
          </a:p>
        </p:txBody>
      </p:sp>
      <p:sp>
        <p:nvSpPr>
          <p:cNvPr id="4162" name="Line 66"/>
          <p:cNvSpPr>
            <a:spLocks noChangeShapeType="1"/>
          </p:cNvSpPr>
          <p:nvPr/>
        </p:nvSpPr>
        <p:spPr bwMode="auto">
          <a:xfrm>
            <a:off x="5105400" y="36576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3" name="Line 67"/>
          <p:cNvSpPr>
            <a:spLocks noChangeShapeType="1"/>
          </p:cNvSpPr>
          <p:nvPr/>
        </p:nvSpPr>
        <p:spPr bwMode="auto">
          <a:xfrm>
            <a:off x="5105400" y="36576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4" name="Line 68"/>
          <p:cNvSpPr>
            <a:spLocks noChangeShapeType="1"/>
          </p:cNvSpPr>
          <p:nvPr/>
        </p:nvSpPr>
        <p:spPr bwMode="auto">
          <a:xfrm>
            <a:off x="5105400" y="36576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5" name="Line 69"/>
          <p:cNvSpPr>
            <a:spLocks noChangeShapeType="1"/>
          </p:cNvSpPr>
          <p:nvPr/>
        </p:nvSpPr>
        <p:spPr bwMode="auto">
          <a:xfrm flipV="1">
            <a:off x="5105400" y="37338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6" name="Line 70"/>
          <p:cNvSpPr>
            <a:spLocks noChangeShapeType="1"/>
          </p:cNvSpPr>
          <p:nvPr/>
        </p:nvSpPr>
        <p:spPr bwMode="auto">
          <a:xfrm>
            <a:off x="5105400" y="4267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7" name="Line 71"/>
          <p:cNvSpPr>
            <a:spLocks noChangeShapeType="1"/>
          </p:cNvSpPr>
          <p:nvPr/>
        </p:nvSpPr>
        <p:spPr bwMode="auto">
          <a:xfrm>
            <a:off x="5105400" y="42672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8" name="Line 72"/>
          <p:cNvSpPr>
            <a:spLocks noChangeShapeType="1"/>
          </p:cNvSpPr>
          <p:nvPr/>
        </p:nvSpPr>
        <p:spPr bwMode="auto">
          <a:xfrm>
            <a:off x="5133975" y="5257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9" name="Line 73"/>
          <p:cNvSpPr>
            <a:spLocks noChangeShapeType="1"/>
          </p:cNvSpPr>
          <p:nvPr/>
        </p:nvSpPr>
        <p:spPr bwMode="auto">
          <a:xfrm>
            <a:off x="5105400" y="5791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35" name="Text Box 74"/>
          <p:cNvSpPr txBox="1">
            <a:spLocks noChangeArrowheads="1"/>
          </p:cNvSpPr>
          <p:nvPr/>
        </p:nvSpPr>
        <p:spPr bwMode="auto">
          <a:xfrm>
            <a:off x="71438" y="169863"/>
            <a:ext cx="29114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rgbClr val="000000"/>
                </a:solidFill>
              </a:rPr>
              <a:t>Pre Review</a:t>
            </a:r>
          </a:p>
          <a:p>
            <a:pPr eaLnBrk="1" hangingPunct="1"/>
            <a:r>
              <a:rPr lang="en-US" sz="2000" b="1" i="1" dirty="0">
                <a:solidFill>
                  <a:srgbClr val="000000"/>
                </a:solidFill>
              </a:rPr>
              <a:t>Example of value tree use:</a:t>
            </a:r>
          </a:p>
          <a:p>
            <a:pPr eaLnBrk="1" hangingPunct="1"/>
            <a:r>
              <a:rPr lang="en-US" sz="2000" b="1" i="1" dirty="0">
                <a:solidFill>
                  <a:srgbClr val="000000"/>
                </a:solidFill>
              </a:rPr>
              <a:t>Triptan for migraine</a:t>
            </a:r>
          </a:p>
        </p:txBody>
      </p:sp>
      <p:sp>
        <p:nvSpPr>
          <p:cNvPr id="54" name="Rectangle 53"/>
          <p:cNvSpPr>
            <a:spLocks noChangeArrowheads="1"/>
          </p:cNvSpPr>
          <p:nvPr/>
        </p:nvSpPr>
        <p:spPr bwMode="auto">
          <a:xfrm>
            <a:off x="5981700" y="2743200"/>
            <a:ext cx="2286000" cy="6096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Time off work is significant</a:t>
            </a:r>
          </a:p>
          <a:p>
            <a:pPr algn="ctr"/>
            <a:r>
              <a:rPr lang="en-US" sz="1200" dirty="0">
                <a:solidFill>
                  <a:srgbClr val="000000"/>
                </a:solidFill>
              </a:rPr>
              <a:t>Self treatment avoids use of NHS</a:t>
            </a:r>
          </a:p>
        </p:txBody>
      </p:sp>
      <p:sp>
        <p:nvSpPr>
          <p:cNvPr id="55" name="Line 60"/>
          <p:cNvSpPr>
            <a:spLocks noChangeShapeType="1"/>
          </p:cNvSpPr>
          <p:nvPr/>
        </p:nvSpPr>
        <p:spPr bwMode="auto">
          <a:xfrm>
            <a:off x="5116513" y="26289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39" name="Rectangle 12"/>
          <p:cNvSpPr>
            <a:spLocks noChangeArrowheads="1"/>
          </p:cNvSpPr>
          <p:nvPr/>
        </p:nvSpPr>
        <p:spPr bwMode="auto">
          <a:xfrm>
            <a:off x="5972175" y="5700713"/>
            <a:ext cx="2376488"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100" dirty="0">
                <a:solidFill>
                  <a:srgbClr val="000000"/>
                </a:solidFill>
              </a:rPr>
              <a:t>children take it because</a:t>
            </a:r>
          </a:p>
          <a:p>
            <a:pPr algn="ctr"/>
            <a:r>
              <a:rPr lang="en-US" sz="1100" dirty="0">
                <a:solidFill>
                  <a:srgbClr val="000000"/>
                </a:solidFill>
              </a:rPr>
              <a:t>There are more packs in the home</a:t>
            </a:r>
          </a:p>
        </p:txBody>
      </p:sp>
      <p:sp>
        <p:nvSpPr>
          <p:cNvPr id="56" name="Line 71"/>
          <p:cNvSpPr>
            <a:spLocks noChangeShapeType="1"/>
          </p:cNvSpPr>
          <p:nvPr/>
        </p:nvSpPr>
        <p:spPr bwMode="auto">
          <a:xfrm>
            <a:off x="5087938" y="4800600"/>
            <a:ext cx="884237" cy="160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Tree>
    <p:extLst>
      <p:ext uri="{BB962C8B-B14F-4D97-AF65-F5344CB8AC3E}">
        <p14:creationId xmlns:p14="http://schemas.microsoft.com/office/powerpoint/2010/main" val="4099924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6" grpId="0" animBg="1"/>
      <p:bldP spid="4147" grpId="0" animBg="1"/>
      <p:bldP spid="4148" grpId="0" animBg="1"/>
      <p:bldP spid="4149" grpId="0" animBg="1"/>
      <p:bldP spid="4157" grpId="0" animBg="1"/>
      <p:bldP spid="4158" grpId="0" animBg="1"/>
      <p:bldP spid="4160" grpId="0" animBg="1"/>
      <p:bldP spid="4161"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334962"/>
          </a:xfrm>
        </p:spPr>
        <p:txBody>
          <a:bodyPr>
            <a:normAutofit fontScale="90000"/>
          </a:bodyPr>
          <a:lstStyle/>
          <a:p>
            <a:r>
              <a:rPr lang="en-GB" sz="2800" dirty="0" smtClean="0"/>
              <a:t>Pre-review - Benefit domains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0490171"/>
              </p:ext>
            </p:extLst>
          </p:nvPr>
        </p:nvGraphicFramePr>
        <p:xfrm>
          <a:off x="457200" y="685800"/>
          <a:ext cx="7848600" cy="5789367"/>
        </p:xfrm>
        <a:graphic>
          <a:graphicData uri="http://schemas.openxmlformats.org/drawingml/2006/table">
            <a:tbl>
              <a:tblPr firstRow="1" bandRow="1">
                <a:tableStyleId>{5C22544A-7EE6-4342-B048-85BDC9FD1C3A}</a:tableStyleId>
              </a:tblPr>
              <a:tblGrid>
                <a:gridCol w="1447800"/>
                <a:gridCol w="6400800"/>
              </a:tblGrid>
              <a:tr h="280471">
                <a:tc>
                  <a:txBody>
                    <a:bodyPr/>
                    <a:lstStyle/>
                    <a:p>
                      <a:r>
                        <a:rPr lang="en-GB" sz="1200" dirty="0" smtClean="0">
                          <a:solidFill>
                            <a:schemeClr val="tx1"/>
                          </a:solidFill>
                        </a:rPr>
                        <a:t>Domain</a:t>
                      </a:r>
                      <a:endParaRPr lang="en-GB" sz="1200" dirty="0">
                        <a:solidFill>
                          <a:schemeClr val="tx1"/>
                        </a:solidFill>
                      </a:endParaRPr>
                    </a:p>
                  </a:txBody>
                  <a:tcPr marT="45723" marB="45723"/>
                </a:tc>
                <a:tc>
                  <a:txBody>
                    <a:bodyPr/>
                    <a:lstStyle/>
                    <a:p>
                      <a:r>
                        <a:rPr lang="en-GB" sz="1200" dirty="0" smtClean="0">
                          <a:solidFill>
                            <a:schemeClr val="tx1"/>
                          </a:solidFill>
                        </a:rPr>
                        <a:t>Attribute</a:t>
                      </a:r>
                      <a:endParaRPr lang="en-GB" sz="1200" dirty="0">
                        <a:solidFill>
                          <a:schemeClr val="tx1"/>
                        </a:solidFill>
                      </a:endParaRPr>
                    </a:p>
                  </a:txBody>
                  <a:tcPr marT="45723" marB="45723"/>
                </a:tc>
              </a:tr>
              <a:tr h="780182">
                <a:tc>
                  <a:txBody>
                    <a:bodyPr/>
                    <a:lstStyle/>
                    <a:p>
                      <a:r>
                        <a:rPr lang="en-GB" sz="1400" b="1" dirty="0" smtClean="0">
                          <a:solidFill>
                            <a:schemeClr val="tx1"/>
                          </a:solidFill>
                        </a:rPr>
                        <a:t>Early treatment</a:t>
                      </a:r>
                      <a:endParaRPr lang="en-GB" sz="1400" b="1" dirty="0">
                        <a:solidFill>
                          <a:schemeClr val="tx1"/>
                        </a:solidFill>
                      </a:endParaRPr>
                    </a:p>
                  </a:txBody>
                  <a:tcPr marT="45723" marB="45723">
                    <a:solidFill>
                      <a:srgbClr val="33CC33"/>
                    </a:solidFill>
                  </a:tcPr>
                </a:tc>
                <a:tc>
                  <a:txBody>
                    <a:bodyPr/>
                    <a:lstStyle/>
                    <a:p>
                      <a:r>
                        <a:rPr lang="en-GB" sz="2000" baseline="0" dirty="0" smtClean="0">
                          <a:latin typeface="+mj-lt"/>
                        </a:rPr>
                        <a:t>Needs to be taken </a:t>
                      </a:r>
                      <a:r>
                        <a:rPr lang="en-GB" sz="2000" b="0" i="0" kern="1200" dirty="0" smtClean="0">
                          <a:solidFill>
                            <a:schemeClr val="dk1"/>
                          </a:solidFill>
                          <a:effectLst/>
                          <a:latin typeface="+mj-lt"/>
                          <a:ea typeface="+mn-ea"/>
                          <a:cs typeface="+mn-cs"/>
                        </a:rPr>
                        <a:t>when the headache (pain) is just beginning to develop</a:t>
                      </a:r>
                      <a:endParaRPr lang="en-GB" sz="2000" dirty="0">
                        <a:latin typeface="+mj-lt"/>
                      </a:endParaRPr>
                    </a:p>
                  </a:txBody>
                  <a:tcPr marT="45723" marB="45723"/>
                </a:tc>
              </a:tr>
              <a:tr h="717640">
                <a:tc>
                  <a:txBody>
                    <a:bodyPr/>
                    <a:lstStyle/>
                    <a:p>
                      <a:r>
                        <a:rPr lang="en-GB" sz="1400" b="1" dirty="0" smtClean="0">
                          <a:solidFill>
                            <a:schemeClr val="tx1"/>
                          </a:solidFill>
                        </a:rPr>
                        <a:t>Stop migraine developing</a:t>
                      </a:r>
                      <a:endParaRPr lang="en-GB" sz="1400" b="1" dirty="0">
                        <a:solidFill>
                          <a:schemeClr val="tx1"/>
                        </a:solidFill>
                      </a:endParaRPr>
                    </a:p>
                  </a:txBody>
                  <a:tcPr marT="45723" marB="45723">
                    <a:solidFill>
                      <a:srgbClr val="33CC33"/>
                    </a:solidFill>
                  </a:tcPr>
                </a:tc>
                <a:tc>
                  <a:txBody>
                    <a:bodyPr/>
                    <a:lstStyle/>
                    <a:p>
                      <a:r>
                        <a:rPr lang="en-GB" sz="2000" b="0" i="0" kern="1200" dirty="0" smtClean="0">
                          <a:solidFill>
                            <a:schemeClr val="dk1"/>
                          </a:solidFill>
                          <a:effectLst/>
                          <a:latin typeface="+mj-lt"/>
                          <a:ea typeface="+mn-ea"/>
                          <a:cs typeface="+mn-cs"/>
                        </a:rPr>
                        <a:t>Reduces symptoms or abort attack in 30 to 90 minutes in 70-80% of cases.  Current OTC treatments do not do this</a:t>
                      </a:r>
                      <a:endParaRPr lang="en-GB" sz="2000" dirty="0">
                        <a:latin typeface="+mj-lt"/>
                      </a:endParaRPr>
                    </a:p>
                  </a:txBody>
                  <a:tcPr marT="45723" marB="45723"/>
                </a:tc>
              </a:tr>
              <a:tr h="780182">
                <a:tc>
                  <a:txBody>
                    <a:bodyPr/>
                    <a:lstStyle/>
                    <a:p>
                      <a:r>
                        <a:rPr lang="en-GB" sz="1400" b="1" dirty="0" smtClean="0">
                          <a:solidFill>
                            <a:schemeClr val="tx1"/>
                          </a:solidFill>
                        </a:rPr>
                        <a:t>Reduces use of analgesics</a:t>
                      </a:r>
                      <a:endParaRPr lang="en-GB" sz="1400" b="1" dirty="0">
                        <a:solidFill>
                          <a:schemeClr val="tx1"/>
                        </a:solidFill>
                      </a:endParaRPr>
                    </a:p>
                  </a:txBody>
                  <a:tcPr marT="45723" marB="45723">
                    <a:solidFill>
                      <a:srgbClr val="33CC33"/>
                    </a:solidFill>
                  </a:tcPr>
                </a:tc>
                <a:tc>
                  <a:txBody>
                    <a:bodyPr/>
                    <a:lstStyle/>
                    <a:p>
                      <a:r>
                        <a:rPr lang="en-GB" sz="2000" dirty="0" smtClean="0">
                          <a:latin typeface="+mj-lt"/>
                        </a:rPr>
                        <a:t>73% of migraine patients over use analgesics which can lead to chronic daily headache</a:t>
                      </a:r>
                      <a:endParaRPr lang="en-GB" sz="2000" dirty="0">
                        <a:latin typeface="+mj-lt"/>
                      </a:endParaRPr>
                    </a:p>
                  </a:txBody>
                  <a:tcPr marT="45723" marB="45723"/>
                </a:tc>
              </a:tr>
              <a:tr h="558586">
                <a:tc>
                  <a:txBody>
                    <a:bodyPr/>
                    <a:lstStyle/>
                    <a:p>
                      <a:r>
                        <a:rPr lang="en-GB" sz="1400" b="1" dirty="0" smtClean="0">
                          <a:solidFill>
                            <a:schemeClr val="tx1"/>
                          </a:solidFill>
                        </a:rPr>
                        <a:t>Earlier diagnosis</a:t>
                      </a:r>
                      <a:endParaRPr lang="en-GB" sz="1400" b="1" dirty="0">
                        <a:solidFill>
                          <a:schemeClr val="tx1"/>
                        </a:solidFill>
                      </a:endParaRPr>
                    </a:p>
                  </a:txBody>
                  <a:tcPr marT="45723" marB="45723">
                    <a:solidFill>
                      <a:srgbClr val="33CC33"/>
                    </a:solidFill>
                  </a:tcPr>
                </a:tc>
                <a:tc>
                  <a:txBody>
                    <a:bodyPr/>
                    <a:lstStyle/>
                    <a:p>
                      <a:r>
                        <a:rPr lang="en-GB" sz="2000" dirty="0" smtClean="0">
                          <a:latin typeface="+mj-lt"/>
                        </a:rPr>
                        <a:t>60% of people with migraine do not go to the doctor so 4.8 million people in the UK would have access to a treatment that they do not realise exists</a:t>
                      </a:r>
                      <a:endParaRPr lang="en-GB" sz="2000" dirty="0">
                        <a:latin typeface="+mj-lt"/>
                      </a:endParaRPr>
                    </a:p>
                  </a:txBody>
                  <a:tcPr marT="45723" marB="45723"/>
                </a:tc>
              </a:tr>
              <a:tr h="1286288">
                <a:tc>
                  <a:txBody>
                    <a:bodyPr/>
                    <a:lstStyle/>
                    <a:p>
                      <a:r>
                        <a:rPr lang="en-GB" sz="1400" b="1" dirty="0" smtClean="0">
                          <a:solidFill>
                            <a:schemeClr val="tx1"/>
                          </a:solidFill>
                        </a:rPr>
                        <a:t>Cost of time off work</a:t>
                      </a:r>
                    </a:p>
                    <a:p>
                      <a:endParaRPr lang="en-GB" sz="1400" b="1" dirty="0" smtClean="0">
                        <a:solidFill>
                          <a:schemeClr val="tx1"/>
                        </a:solidFill>
                      </a:endParaRPr>
                    </a:p>
                    <a:p>
                      <a:endParaRPr lang="en-GB" sz="1400" b="1" dirty="0" smtClean="0">
                        <a:solidFill>
                          <a:schemeClr val="tx1"/>
                        </a:solidFill>
                      </a:endParaRPr>
                    </a:p>
                    <a:p>
                      <a:endParaRPr lang="en-GB" sz="1400" b="1" dirty="0" smtClean="0">
                        <a:solidFill>
                          <a:schemeClr val="tx1"/>
                        </a:solidFill>
                      </a:endParaRPr>
                    </a:p>
                  </a:txBody>
                  <a:tcPr marT="45723" marB="45723">
                    <a:solidFill>
                      <a:srgbClr val="33CC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25 million working days are lost due to migraine, and at average gross weekly pay of £450, this costs £2.25 billion per annum.  </a:t>
                      </a:r>
                      <a:r>
                        <a:rPr lang="en-GB" sz="2000" dirty="0" err="1" smtClean="0"/>
                        <a:t>Triptans</a:t>
                      </a:r>
                      <a:r>
                        <a:rPr lang="en-GB" sz="2000" dirty="0" smtClean="0"/>
                        <a:t> give an average of 0.7</a:t>
                      </a:r>
                      <a:r>
                        <a:rPr lang="en-GB" sz="2000" baseline="0" dirty="0" smtClean="0"/>
                        <a:t> fewer missed workdays within the firs six months</a:t>
                      </a:r>
                      <a:endParaRPr lang="en-GB" sz="2000" dirty="0" smtClean="0">
                        <a:latin typeface="+mj-lt"/>
                      </a:endParaRPr>
                    </a:p>
                  </a:txBody>
                  <a:tcPr marT="45723" marB="45723"/>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Cost to</a:t>
                      </a:r>
                      <a:r>
                        <a:rPr lang="en-GB" sz="1400" b="1" baseline="0" dirty="0" smtClean="0">
                          <a:solidFill>
                            <a:schemeClr val="tx1"/>
                          </a:solidFill>
                        </a:rPr>
                        <a:t> NHS</a:t>
                      </a:r>
                      <a:endParaRPr lang="en-GB" sz="1400" b="1" dirty="0" smtClean="0">
                        <a:solidFill>
                          <a:schemeClr val="tx1"/>
                        </a:solidFill>
                      </a:endParaRPr>
                    </a:p>
                    <a:p>
                      <a:endParaRPr lang="en-GB" sz="1400" b="1" dirty="0">
                        <a:solidFill>
                          <a:schemeClr val="tx1"/>
                        </a:solidFill>
                      </a:endParaRPr>
                    </a:p>
                  </a:txBody>
                  <a:tcPr marT="45723" marB="45723">
                    <a:solidFill>
                      <a:srgbClr val="33CC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dk1"/>
                          </a:solidFill>
                          <a:latin typeface="+mn-lt"/>
                          <a:ea typeface="+mn-ea"/>
                          <a:cs typeface="+mn-cs"/>
                        </a:rPr>
                        <a:t>2.7million GP consultations per year for migraine costing NHS £150m a year for drugs and £86.4m in GP time</a:t>
                      </a:r>
                      <a:endParaRPr lang="en-GB" sz="2000" dirty="0">
                        <a:latin typeface="+mj-lt"/>
                      </a:endParaRPr>
                    </a:p>
                  </a:txBody>
                  <a:tcPr marT="45723" marB="45723"/>
                </a:tc>
              </a:tr>
            </a:tbl>
          </a:graphicData>
        </a:graphic>
      </p:graphicFrame>
    </p:spTree>
    <p:extLst>
      <p:ext uri="{BB962C8B-B14F-4D97-AF65-F5344CB8AC3E}">
        <p14:creationId xmlns:p14="http://schemas.microsoft.com/office/powerpoint/2010/main" val="949179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5365" name="TextBox 3"/>
          <p:cNvSpPr txBox="1">
            <a:spLocks noChangeArrowheads="1"/>
          </p:cNvSpPr>
          <p:nvPr/>
        </p:nvSpPr>
        <p:spPr bwMode="auto">
          <a:xfrm>
            <a:off x="4184650" y="6302375"/>
            <a:ext cx="307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00"/>
                </a:solidFill>
              </a:rPr>
              <a:t>Brass et al Clin Pharmacol Ther</a:t>
            </a:r>
          </a:p>
        </p:txBody>
      </p:sp>
      <p:sp>
        <p:nvSpPr>
          <p:cNvPr id="4" name="Title 3"/>
          <p:cNvSpPr>
            <a:spLocks noGrp="1"/>
          </p:cNvSpPr>
          <p:nvPr>
            <p:ph type="title"/>
          </p:nvPr>
        </p:nvSpPr>
        <p:spPr/>
        <p:txBody>
          <a:bodyPr/>
          <a:lstStyle/>
          <a:p>
            <a:r>
              <a:rPr lang="en-GB" b="1" dirty="0" smtClean="0">
                <a:solidFill>
                  <a:srgbClr val="FFFF00"/>
                </a:solidFill>
              </a:rPr>
              <a:t>The OTC Nautilus</a:t>
            </a:r>
            <a:endParaRPr lang="en-GB"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51781"/>
            <a:ext cx="7772400" cy="46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892424" y="3048000"/>
            <a:ext cx="2517776"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Benefit risk</a:t>
            </a:r>
          </a:p>
          <a:p>
            <a:pPr algn="ctr"/>
            <a:r>
              <a:rPr lang="en-GB" b="1" dirty="0">
                <a:solidFill>
                  <a:prstClr val="black"/>
                </a:solidFill>
              </a:rPr>
              <a:t>Communication and stakeholder involvement</a:t>
            </a:r>
          </a:p>
        </p:txBody>
      </p:sp>
    </p:spTree>
    <p:extLst>
      <p:ext uri="{BB962C8B-B14F-4D97-AF65-F5344CB8AC3E}">
        <p14:creationId xmlns:p14="http://schemas.microsoft.com/office/powerpoint/2010/main" val="763927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Codeine</a:t>
            </a:r>
            <a:endParaRPr lang="en-GB" dirty="0"/>
          </a:p>
        </p:txBody>
      </p:sp>
      <p:sp>
        <p:nvSpPr>
          <p:cNvPr id="3" name="Content Placeholder 2"/>
          <p:cNvSpPr>
            <a:spLocks noGrp="1"/>
          </p:cNvSpPr>
          <p:nvPr>
            <p:ph idx="1"/>
          </p:nvPr>
        </p:nvSpPr>
        <p:spPr/>
        <p:txBody>
          <a:bodyPr>
            <a:normAutofit/>
          </a:bodyPr>
          <a:lstStyle/>
          <a:p>
            <a:r>
              <a:rPr lang="en-GB" dirty="0" smtClean="0"/>
              <a:t>Effective analgesic</a:t>
            </a:r>
          </a:p>
          <a:p>
            <a:r>
              <a:rPr lang="en-GB" dirty="0" smtClean="0"/>
              <a:t>Used OTC in combination with </a:t>
            </a:r>
            <a:r>
              <a:rPr lang="en-GB" dirty="0" err="1" smtClean="0"/>
              <a:t>paracetamol</a:t>
            </a:r>
            <a:r>
              <a:rPr lang="en-GB" dirty="0" smtClean="0"/>
              <a:t> or ibuprofen</a:t>
            </a:r>
          </a:p>
          <a:p>
            <a:r>
              <a:rPr lang="en-GB" dirty="0" smtClean="0"/>
              <a:t>Widely prescribed in combination with paracetamol for arthritic pain</a:t>
            </a:r>
          </a:p>
          <a:p>
            <a:r>
              <a:rPr lang="en-GB" dirty="0" smtClean="0"/>
              <a:t>Offers a treatment for people who cannot take NSAIDs</a:t>
            </a:r>
          </a:p>
          <a:p>
            <a:r>
              <a:rPr lang="en-GB" dirty="0" smtClean="0"/>
              <a:t>But has addictive potential</a:t>
            </a:r>
            <a:endParaRPr lang="en-GB" dirty="0"/>
          </a:p>
        </p:txBody>
      </p:sp>
    </p:spTree>
    <p:extLst>
      <p:ext uri="{BB962C8B-B14F-4D97-AF65-F5344CB8AC3E}">
        <p14:creationId xmlns:p14="http://schemas.microsoft.com/office/powerpoint/2010/main" val="182903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US" sz="2800" b="1" smtClean="0">
                <a:solidFill>
                  <a:schemeClr val="folHlink"/>
                </a:solidFill>
              </a:rPr>
              <a:t>The evolving nonprescription environment: Regulatory, political and public perceptions</a:t>
            </a:r>
          </a:p>
        </p:txBody>
      </p:sp>
      <p:sp>
        <p:nvSpPr>
          <p:cNvPr id="43011" name="AutoShape 5"/>
          <p:cNvSpPr>
            <a:spLocks noChangeArrowheads="1"/>
          </p:cNvSpPr>
          <p:nvPr/>
        </p:nvSpPr>
        <p:spPr bwMode="auto">
          <a:xfrm>
            <a:off x="3962400" y="4419600"/>
            <a:ext cx="1752600" cy="114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29700" name="Line 6"/>
          <p:cNvSpPr>
            <a:spLocks noChangeShapeType="1"/>
          </p:cNvSpPr>
          <p:nvPr/>
        </p:nvSpPr>
        <p:spPr bwMode="auto">
          <a:xfrm flipV="1">
            <a:off x="1779588" y="4038600"/>
            <a:ext cx="6069012" cy="685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43013" name="Oval 7"/>
          <p:cNvSpPr>
            <a:spLocks noChangeArrowheads="1"/>
          </p:cNvSpPr>
          <p:nvPr/>
        </p:nvSpPr>
        <p:spPr bwMode="auto">
          <a:xfrm>
            <a:off x="4800600" y="4343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29702" name="Rectangle 11"/>
          <p:cNvSpPr>
            <a:spLocks noChangeArrowheads="1"/>
          </p:cNvSpPr>
          <p:nvPr/>
        </p:nvSpPr>
        <p:spPr bwMode="auto">
          <a:xfrm rot="21194816">
            <a:off x="1833324" y="3621543"/>
            <a:ext cx="1143000" cy="990600"/>
          </a:xfrm>
          <a:prstGeom prst="rect">
            <a:avLst/>
          </a:prstGeom>
          <a:solidFill>
            <a:schemeClr val="accent1"/>
          </a:solidFill>
          <a:ln w="9525">
            <a:solidFill>
              <a:schemeClr val="tx1"/>
            </a:solidFill>
            <a:miter lim="800000"/>
            <a:headEnd/>
            <a:tailEnd/>
          </a:ln>
          <a:effectLst/>
          <a:scene3d>
            <a:camera prst="orthographicFront">
              <a:rot lat="0" lon="21299999"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dirty="0">
                <a:solidFill>
                  <a:srgbClr val="FFFFFF"/>
                </a:solidFill>
                <a:latin typeface="Arial"/>
              </a:rPr>
              <a:t>Benefit</a:t>
            </a:r>
          </a:p>
        </p:txBody>
      </p:sp>
      <p:sp>
        <p:nvSpPr>
          <p:cNvPr id="29703" name="Rectangle 12"/>
          <p:cNvSpPr>
            <a:spLocks noChangeArrowheads="1"/>
          </p:cNvSpPr>
          <p:nvPr/>
        </p:nvSpPr>
        <p:spPr bwMode="auto">
          <a:xfrm rot="21233769">
            <a:off x="6636499" y="3062476"/>
            <a:ext cx="1143000" cy="990600"/>
          </a:xfrm>
          <a:prstGeom prst="rect">
            <a:avLst/>
          </a:prstGeom>
          <a:solidFill>
            <a:schemeClr val="accent1"/>
          </a:solidFill>
          <a:ln w="9525">
            <a:solidFill>
              <a:schemeClr val="tx1"/>
            </a:solidFill>
            <a:miter lim="800000"/>
            <a:headEnd/>
            <a:tailEnd/>
          </a:ln>
          <a:effectLst/>
          <a:scene3d>
            <a:camera prst="orthographicFront">
              <a:rot lat="0" lon="21299999"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dirty="0">
                <a:solidFill>
                  <a:srgbClr val="FFFFFF"/>
                </a:solidFill>
                <a:latin typeface="Arial"/>
              </a:rPr>
              <a:t>RISK</a:t>
            </a:r>
          </a:p>
        </p:txBody>
      </p:sp>
      <p:sp>
        <p:nvSpPr>
          <p:cNvPr id="4113" name="Text Box 17"/>
          <p:cNvSpPr txBox="1">
            <a:spLocks noChangeArrowheads="1"/>
          </p:cNvSpPr>
          <p:nvPr/>
        </p:nvSpPr>
        <p:spPr bwMode="auto">
          <a:xfrm>
            <a:off x="533400" y="5638800"/>
            <a:ext cx="83375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solidFill>
                  <a:srgbClr val="FFE701"/>
                </a:solidFill>
              </a:rPr>
              <a:t>Risks increasingly seen as outweighing benefits</a:t>
            </a:r>
          </a:p>
          <a:p>
            <a:pPr algn="ctr" eaLnBrk="1" hangingPunct="1"/>
            <a:r>
              <a:rPr lang="en-US" sz="2400" i="1">
                <a:solidFill>
                  <a:srgbClr val="FFE701"/>
                </a:solidFill>
              </a:rPr>
              <a:t>Corollary: Something must be done, even if “what” isn’t clear</a:t>
            </a:r>
          </a:p>
          <a:p>
            <a:pPr algn="ctr" eaLnBrk="1" hangingPunct="1"/>
            <a:r>
              <a:rPr lang="en-US" sz="2400" i="1">
                <a:solidFill>
                  <a:srgbClr val="FFE701"/>
                </a:solidFill>
              </a:rPr>
              <a:t>Action better than inaction</a:t>
            </a:r>
          </a:p>
        </p:txBody>
      </p:sp>
      <p:sp>
        <p:nvSpPr>
          <p:cNvPr id="2" name="TextBox 1"/>
          <p:cNvSpPr txBox="1"/>
          <p:nvPr/>
        </p:nvSpPr>
        <p:spPr>
          <a:xfrm>
            <a:off x="685800" y="2681288"/>
            <a:ext cx="3975100" cy="708025"/>
          </a:xfrm>
          <a:prstGeom prst="rect">
            <a:avLst/>
          </a:prstGeom>
          <a:noFill/>
        </p:spPr>
        <p:txBody>
          <a:bodyPr wrap="none">
            <a:spAutoFit/>
          </a:bodyPr>
          <a:lstStyle/>
          <a:p>
            <a:pPr marL="285750" indent="-285750" fontAlgn="auto">
              <a:spcBef>
                <a:spcPts val="0"/>
              </a:spcBef>
              <a:spcAft>
                <a:spcPts val="0"/>
              </a:spcAft>
              <a:buFont typeface="Arial" pitchFamily="34" charset="0"/>
              <a:buChar char="•"/>
              <a:defRPr/>
            </a:pPr>
            <a:r>
              <a:rPr lang="en-US" sz="2000" dirty="0">
                <a:solidFill>
                  <a:srgbClr val="FFFFFF"/>
                </a:solidFill>
                <a:latin typeface="Arial"/>
              </a:rPr>
              <a:t>Benefits from improved access</a:t>
            </a:r>
          </a:p>
          <a:p>
            <a:pPr fontAlgn="auto">
              <a:spcBef>
                <a:spcPts val="0"/>
              </a:spcBef>
              <a:spcAft>
                <a:spcPts val="0"/>
              </a:spcAft>
              <a:defRPr/>
            </a:pPr>
            <a:r>
              <a:rPr lang="en-US" sz="2000" dirty="0">
                <a:solidFill>
                  <a:srgbClr val="FFFFFF"/>
                </a:solidFill>
                <a:latin typeface="Arial"/>
              </a:rPr>
              <a:t>     to effective drugs</a:t>
            </a:r>
          </a:p>
        </p:txBody>
      </p:sp>
      <p:sp>
        <p:nvSpPr>
          <p:cNvPr id="3" name="TextBox 2"/>
          <p:cNvSpPr txBox="1"/>
          <p:nvPr/>
        </p:nvSpPr>
        <p:spPr>
          <a:xfrm>
            <a:off x="5594350" y="1944688"/>
            <a:ext cx="3227388" cy="1016000"/>
          </a:xfrm>
          <a:prstGeom prst="rect">
            <a:avLst/>
          </a:prstGeom>
          <a:noFill/>
        </p:spPr>
        <p:txBody>
          <a:bodyPr wrap="none">
            <a:spAutoFit/>
          </a:bodyPr>
          <a:lstStyle/>
          <a:p>
            <a:pPr marL="342900" indent="-342900" fontAlgn="auto">
              <a:spcBef>
                <a:spcPts val="0"/>
              </a:spcBef>
              <a:spcAft>
                <a:spcPts val="0"/>
              </a:spcAft>
              <a:buFont typeface="Arial" pitchFamily="34" charset="0"/>
              <a:buChar char="•"/>
              <a:defRPr/>
            </a:pPr>
            <a:r>
              <a:rPr lang="en-US" sz="2000" dirty="0">
                <a:solidFill>
                  <a:srgbClr val="FFFFFF"/>
                </a:solidFill>
                <a:latin typeface="Arial"/>
              </a:rPr>
              <a:t>Risks understood</a:t>
            </a:r>
          </a:p>
          <a:p>
            <a:pPr fontAlgn="auto">
              <a:spcBef>
                <a:spcPts val="0"/>
              </a:spcBef>
              <a:spcAft>
                <a:spcPts val="0"/>
              </a:spcAft>
              <a:defRPr/>
            </a:pPr>
            <a:r>
              <a:rPr lang="en-US" sz="2000" dirty="0">
                <a:solidFill>
                  <a:srgbClr val="FFFFFF"/>
                </a:solidFill>
                <a:latin typeface="Arial"/>
              </a:rPr>
              <a:t>     and mitigated to degree</a:t>
            </a:r>
          </a:p>
          <a:p>
            <a:pPr fontAlgn="auto">
              <a:spcBef>
                <a:spcPts val="0"/>
              </a:spcBef>
              <a:spcAft>
                <a:spcPts val="0"/>
              </a:spcAft>
              <a:defRPr/>
            </a:pPr>
            <a:r>
              <a:rPr lang="en-US" sz="2000" dirty="0">
                <a:solidFill>
                  <a:srgbClr val="FFFFFF"/>
                </a:solidFill>
                <a:latin typeface="Arial"/>
              </a:rPr>
              <a:t>     possible</a:t>
            </a:r>
          </a:p>
        </p:txBody>
      </p:sp>
      <p:sp>
        <p:nvSpPr>
          <p:cNvPr id="13" name="Line 6"/>
          <p:cNvSpPr>
            <a:spLocks noChangeShapeType="1"/>
          </p:cNvSpPr>
          <p:nvPr/>
        </p:nvSpPr>
        <p:spPr bwMode="auto">
          <a:xfrm>
            <a:off x="1828800" y="3429000"/>
            <a:ext cx="6019800" cy="20574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Rectangle 11"/>
          <p:cNvSpPr>
            <a:spLocks noChangeArrowheads="1"/>
          </p:cNvSpPr>
          <p:nvPr/>
        </p:nvSpPr>
        <p:spPr bwMode="auto">
          <a:xfrm rot="1090180">
            <a:off x="1905000" y="2590800"/>
            <a:ext cx="11430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FFFFFF"/>
                </a:solidFill>
              </a:rPr>
              <a:t>Benefit</a:t>
            </a:r>
          </a:p>
        </p:txBody>
      </p:sp>
      <p:sp>
        <p:nvSpPr>
          <p:cNvPr id="16" name="Rectangle 12"/>
          <p:cNvSpPr>
            <a:spLocks noChangeArrowheads="1"/>
          </p:cNvSpPr>
          <p:nvPr/>
        </p:nvSpPr>
        <p:spPr bwMode="auto">
          <a:xfrm rot="1090180">
            <a:off x="7010400" y="4343400"/>
            <a:ext cx="11430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FFFFFF"/>
                </a:solidFill>
              </a:rPr>
              <a:t>RISK</a:t>
            </a:r>
          </a:p>
        </p:txBody>
      </p:sp>
      <p:sp>
        <p:nvSpPr>
          <p:cNvPr id="4" name="TextBox 3"/>
          <p:cNvSpPr txBox="1">
            <a:spLocks noChangeArrowheads="1"/>
          </p:cNvSpPr>
          <p:nvPr/>
        </p:nvSpPr>
        <p:spPr bwMode="auto">
          <a:xfrm>
            <a:off x="401638" y="1589088"/>
            <a:ext cx="45704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solidFill>
                  <a:srgbClr val="FFFFFF"/>
                </a:solidFill>
              </a:rPr>
              <a:t>  </a:t>
            </a:r>
            <a:r>
              <a:rPr lang="en-US" sz="2000">
                <a:solidFill>
                  <a:srgbClr val="FFFFFF"/>
                </a:solidFill>
              </a:rPr>
              <a:t>Benefits of nonprescription status</a:t>
            </a:r>
          </a:p>
          <a:p>
            <a:pPr eaLnBrk="1" hangingPunct="1"/>
            <a:r>
              <a:rPr lang="en-US" sz="2000">
                <a:solidFill>
                  <a:srgbClr val="FFFFFF"/>
                </a:solidFill>
              </a:rPr>
              <a:t>    poorly understood and under valued</a:t>
            </a:r>
          </a:p>
          <a:p>
            <a:pPr eaLnBrk="1" hangingPunct="1"/>
            <a:endParaRPr lang="en-US">
              <a:solidFill>
                <a:srgbClr val="FFFFFF"/>
              </a:solidFill>
            </a:endParaRPr>
          </a:p>
        </p:txBody>
      </p:sp>
      <p:sp>
        <p:nvSpPr>
          <p:cNvPr id="5" name="TextBox 4"/>
          <p:cNvSpPr txBox="1">
            <a:spLocks noChangeArrowheads="1"/>
          </p:cNvSpPr>
          <p:nvPr/>
        </p:nvSpPr>
        <p:spPr bwMode="auto">
          <a:xfrm>
            <a:off x="5857875" y="3192463"/>
            <a:ext cx="28416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000">
                <a:solidFill>
                  <a:srgbClr val="FFFFFF"/>
                </a:solidFill>
              </a:rPr>
              <a:t>  Risks well publicized,</a:t>
            </a:r>
          </a:p>
          <a:p>
            <a:pPr eaLnBrk="1" hangingPunct="1"/>
            <a:r>
              <a:rPr lang="en-US" sz="2000">
                <a:solidFill>
                  <a:srgbClr val="FFFFFF"/>
                </a:solidFill>
              </a:rPr>
              <a:t>   dramatic, easily </a:t>
            </a:r>
          </a:p>
          <a:p>
            <a:pPr eaLnBrk="1" hangingPunct="1"/>
            <a:r>
              <a:rPr lang="en-US" sz="2000">
                <a:solidFill>
                  <a:srgbClr val="FFFFFF"/>
                </a:solidFill>
              </a:rPr>
              <a:t>   understood</a:t>
            </a:r>
          </a:p>
          <a:p>
            <a:pP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9702"/>
                                        </p:tgtEl>
                                      </p:cBhvr>
                                    </p:animEffect>
                                    <p:set>
                                      <p:cBhvr>
                                        <p:cTn id="22" dur="1" fill="hold">
                                          <p:stCondLst>
                                            <p:cond delay="499"/>
                                          </p:stCondLst>
                                        </p:cTn>
                                        <p:tgtEl>
                                          <p:spTgt spid="2970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9703"/>
                                        </p:tgtEl>
                                      </p:cBhvr>
                                    </p:animEffect>
                                    <p:set>
                                      <p:cBhvr>
                                        <p:cTn id="25" dur="1" fill="hold">
                                          <p:stCondLst>
                                            <p:cond delay="499"/>
                                          </p:stCondLst>
                                        </p:cTn>
                                        <p:tgtEl>
                                          <p:spTgt spid="2970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9700"/>
                                        </p:tgtEl>
                                      </p:cBhvr>
                                    </p:animEffect>
                                    <p:set>
                                      <p:cBhvr>
                                        <p:cTn id="28" dur="1" fill="hold">
                                          <p:stCondLst>
                                            <p:cond delay="499"/>
                                          </p:stCondLst>
                                        </p:cTn>
                                        <p:tgtEl>
                                          <p:spTgt spid="29700"/>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500"/>
                                        <p:tgtEl>
                                          <p:spTgt spid="5">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500"/>
                                        <p:tgtEl>
                                          <p:spTgt spid="5">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500"/>
                                        <p:tgtEl>
                                          <p:spTgt spid="5">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113">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113">
                                            <p:txEl>
                                              <p:pRg st="1" end="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13"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3048000"/>
            <a:ext cx="1524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rPr>
              <a:t>Benefit-Risk</a:t>
            </a:r>
          </a:p>
          <a:p>
            <a:pPr algn="ctr"/>
            <a:r>
              <a:rPr lang="en-US" sz="1600" dirty="0">
                <a:solidFill>
                  <a:srgbClr val="000000"/>
                </a:solidFill>
              </a:rPr>
              <a:t> Considerations</a:t>
            </a:r>
          </a:p>
        </p:txBody>
      </p:sp>
      <p:sp>
        <p:nvSpPr>
          <p:cNvPr id="16387" name="Rectangle 3"/>
          <p:cNvSpPr>
            <a:spLocks noChangeArrowheads="1"/>
          </p:cNvSpPr>
          <p:nvPr/>
        </p:nvSpPr>
        <p:spPr bwMode="auto">
          <a:xfrm>
            <a:off x="457200" y="1676400"/>
            <a:ext cx="1524000" cy="762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rPr>
              <a:t>Benefit</a:t>
            </a:r>
          </a:p>
          <a:p>
            <a:pPr algn="ctr"/>
            <a:r>
              <a:rPr lang="en-US" sz="1600" dirty="0">
                <a:solidFill>
                  <a:srgbClr val="000000"/>
                </a:solidFill>
              </a:rPr>
              <a:t> Considerations</a:t>
            </a:r>
          </a:p>
        </p:txBody>
      </p:sp>
      <p:sp>
        <p:nvSpPr>
          <p:cNvPr id="16388" name="Rectangle 4"/>
          <p:cNvSpPr>
            <a:spLocks noChangeArrowheads="1"/>
          </p:cNvSpPr>
          <p:nvPr/>
        </p:nvSpPr>
        <p:spPr bwMode="auto">
          <a:xfrm>
            <a:off x="457200" y="4495800"/>
            <a:ext cx="1524000" cy="762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rPr>
              <a:t>Risk</a:t>
            </a:r>
          </a:p>
          <a:p>
            <a:pPr algn="ctr"/>
            <a:r>
              <a:rPr lang="en-US" sz="1600" dirty="0">
                <a:solidFill>
                  <a:srgbClr val="000000"/>
                </a:solidFill>
              </a:rPr>
              <a:t> Considerations</a:t>
            </a:r>
          </a:p>
        </p:txBody>
      </p:sp>
      <p:sp>
        <p:nvSpPr>
          <p:cNvPr id="16389" name="Rectangle 5"/>
          <p:cNvSpPr>
            <a:spLocks noChangeArrowheads="1"/>
          </p:cNvSpPr>
          <p:nvPr/>
        </p:nvSpPr>
        <p:spPr bwMode="auto">
          <a:xfrm>
            <a:off x="3200400" y="914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Improved clinical outcomes</a:t>
            </a:r>
          </a:p>
        </p:txBody>
      </p:sp>
      <p:sp>
        <p:nvSpPr>
          <p:cNvPr id="16390" name="Rectangle 6"/>
          <p:cNvSpPr>
            <a:spLocks noChangeArrowheads="1"/>
          </p:cNvSpPr>
          <p:nvPr/>
        </p:nvSpPr>
        <p:spPr bwMode="auto">
          <a:xfrm>
            <a:off x="3200400" y="14478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Improved public health</a:t>
            </a:r>
          </a:p>
        </p:txBody>
      </p:sp>
      <p:sp>
        <p:nvSpPr>
          <p:cNvPr id="16391" name="Rectangle 7"/>
          <p:cNvSpPr>
            <a:spLocks noChangeArrowheads="1"/>
          </p:cNvSpPr>
          <p:nvPr/>
        </p:nvSpPr>
        <p:spPr bwMode="auto">
          <a:xfrm>
            <a:off x="3200400" y="1905000"/>
            <a:ext cx="1905000" cy="4191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000000"/>
                </a:solidFill>
              </a:rPr>
              <a:t>Enhanced consumer</a:t>
            </a:r>
          </a:p>
          <a:p>
            <a:pPr algn="ctr"/>
            <a:r>
              <a:rPr lang="en-US" sz="1000" dirty="0">
                <a:solidFill>
                  <a:srgbClr val="000000"/>
                </a:solidFill>
              </a:rPr>
              <a:t> involvement</a:t>
            </a:r>
          </a:p>
        </p:txBody>
      </p:sp>
      <p:sp>
        <p:nvSpPr>
          <p:cNvPr id="16392" name="Rectangle 8"/>
          <p:cNvSpPr>
            <a:spLocks noChangeArrowheads="1"/>
          </p:cNvSpPr>
          <p:nvPr/>
        </p:nvSpPr>
        <p:spPr bwMode="auto">
          <a:xfrm>
            <a:off x="3200400" y="24384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Economic benefits</a:t>
            </a:r>
          </a:p>
        </p:txBody>
      </p:sp>
      <p:sp>
        <p:nvSpPr>
          <p:cNvPr id="16393" name="Rectangle 9"/>
          <p:cNvSpPr>
            <a:spLocks noChangeArrowheads="1"/>
          </p:cNvSpPr>
          <p:nvPr/>
        </p:nvSpPr>
        <p:spPr bwMode="auto">
          <a:xfrm>
            <a:off x="3200400" y="457200"/>
            <a:ext cx="1905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Improved access</a:t>
            </a:r>
          </a:p>
        </p:txBody>
      </p:sp>
      <p:sp>
        <p:nvSpPr>
          <p:cNvPr id="16394" name="Rectangle 10"/>
          <p:cNvSpPr>
            <a:spLocks noChangeArrowheads="1"/>
          </p:cNvSpPr>
          <p:nvPr/>
        </p:nvSpPr>
        <p:spPr bwMode="auto">
          <a:xfrm>
            <a:off x="3200400" y="35052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Unintended misuse</a:t>
            </a:r>
          </a:p>
        </p:txBody>
      </p:sp>
      <p:sp>
        <p:nvSpPr>
          <p:cNvPr id="16395" name="Rectangle 11"/>
          <p:cNvSpPr>
            <a:spLocks noChangeArrowheads="1"/>
          </p:cNvSpPr>
          <p:nvPr/>
        </p:nvSpPr>
        <p:spPr bwMode="auto">
          <a:xfrm>
            <a:off x="3200400" y="4038600"/>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Intentional misuse with </a:t>
            </a:r>
          </a:p>
          <a:p>
            <a:pPr algn="ctr"/>
            <a:r>
              <a:rPr lang="en-US" sz="1200" dirty="0">
                <a:solidFill>
                  <a:srgbClr val="000000"/>
                </a:solidFill>
              </a:rPr>
              <a:t>therapeutic intent</a:t>
            </a:r>
          </a:p>
        </p:txBody>
      </p:sp>
      <p:sp>
        <p:nvSpPr>
          <p:cNvPr id="16396" name="Rectangle 12"/>
          <p:cNvSpPr>
            <a:spLocks noChangeArrowheads="1"/>
          </p:cNvSpPr>
          <p:nvPr/>
        </p:nvSpPr>
        <p:spPr bwMode="auto">
          <a:xfrm>
            <a:off x="3211513" y="5659438"/>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Accidental ingestion</a:t>
            </a:r>
          </a:p>
        </p:txBody>
      </p:sp>
      <p:sp>
        <p:nvSpPr>
          <p:cNvPr id="16397" name="Rectangle 13"/>
          <p:cNvSpPr>
            <a:spLocks noChangeArrowheads="1"/>
          </p:cNvSpPr>
          <p:nvPr/>
        </p:nvSpPr>
        <p:spPr bwMode="auto">
          <a:xfrm>
            <a:off x="3200400" y="5105400"/>
            <a:ext cx="1905000" cy="304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rPr>
              <a:t>Intentional overdose</a:t>
            </a:r>
          </a:p>
        </p:txBody>
      </p:sp>
      <p:sp>
        <p:nvSpPr>
          <p:cNvPr id="16398" name="Rectangle 14"/>
          <p:cNvSpPr>
            <a:spLocks noChangeArrowheads="1"/>
          </p:cNvSpPr>
          <p:nvPr/>
        </p:nvSpPr>
        <p:spPr bwMode="auto">
          <a:xfrm>
            <a:off x="3182938" y="4579938"/>
            <a:ext cx="19050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Worsened outcome due </a:t>
            </a:r>
          </a:p>
          <a:p>
            <a:pPr algn="ctr"/>
            <a:r>
              <a:rPr lang="en-US" sz="1200" dirty="0">
                <a:solidFill>
                  <a:srgbClr val="000000"/>
                </a:solidFill>
              </a:rPr>
              <a:t>to self-management</a:t>
            </a:r>
          </a:p>
        </p:txBody>
      </p:sp>
      <p:sp>
        <p:nvSpPr>
          <p:cNvPr id="16399" name="Text Box 15"/>
          <p:cNvSpPr txBox="1">
            <a:spLocks noChangeArrowheads="1"/>
          </p:cNvSpPr>
          <p:nvPr/>
        </p:nvSpPr>
        <p:spPr bwMode="auto">
          <a:xfrm>
            <a:off x="3124200" y="6096000"/>
            <a:ext cx="1957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Common Domains for </a:t>
            </a:r>
          </a:p>
          <a:p>
            <a:pPr eaLnBrk="1" hangingPunct="1"/>
            <a:r>
              <a:rPr lang="en-US" sz="1400" dirty="0">
                <a:solidFill>
                  <a:srgbClr val="000000"/>
                </a:solidFill>
              </a:rPr>
              <a:t>Nonprescription Drugs</a:t>
            </a:r>
          </a:p>
        </p:txBody>
      </p:sp>
      <p:sp>
        <p:nvSpPr>
          <p:cNvPr id="16400" name="Text Box 16"/>
          <p:cNvSpPr txBox="1">
            <a:spLocks noChangeArrowheads="1"/>
          </p:cNvSpPr>
          <p:nvPr/>
        </p:nvSpPr>
        <p:spPr bwMode="auto">
          <a:xfrm>
            <a:off x="6686438" y="6096000"/>
            <a:ext cx="8114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smtClean="0">
                <a:solidFill>
                  <a:srgbClr val="000000"/>
                </a:solidFill>
              </a:rPr>
              <a:t>codeine</a:t>
            </a:r>
            <a:endParaRPr lang="en-US" sz="1400" dirty="0">
              <a:solidFill>
                <a:srgbClr val="000000"/>
              </a:solidFill>
            </a:endParaRPr>
          </a:p>
        </p:txBody>
      </p:sp>
      <p:sp>
        <p:nvSpPr>
          <p:cNvPr id="16401" name="Line 17"/>
          <p:cNvSpPr>
            <a:spLocks noChangeShapeType="1"/>
          </p:cNvSpPr>
          <p:nvPr/>
        </p:nvSpPr>
        <p:spPr bwMode="auto">
          <a:xfrm flipV="1">
            <a:off x="1219200" y="24384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2" name="Line 18"/>
          <p:cNvSpPr>
            <a:spLocks noChangeShapeType="1"/>
          </p:cNvSpPr>
          <p:nvPr/>
        </p:nvSpPr>
        <p:spPr bwMode="auto">
          <a:xfrm>
            <a:off x="1219200" y="38100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3" name="Line 19"/>
          <p:cNvSpPr>
            <a:spLocks noChangeShapeType="1"/>
          </p:cNvSpPr>
          <p:nvPr/>
        </p:nvSpPr>
        <p:spPr bwMode="auto">
          <a:xfrm flipV="1">
            <a:off x="1981200" y="609600"/>
            <a:ext cx="12192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4" name="Line 20"/>
          <p:cNvSpPr>
            <a:spLocks noChangeShapeType="1"/>
          </p:cNvSpPr>
          <p:nvPr/>
        </p:nvSpPr>
        <p:spPr bwMode="auto">
          <a:xfrm flipV="1">
            <a:off x="1981200" y="106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5" name="Line 21"/>
          <p:cNvSpPr>
            <a:spLocks noChangeShapeType="1"/>
          </p:cNvSpPr>
          <p:nvPr/>
        </p:nvSpPr>
        <p:spPr bwMode="auto">
          <a:xfrm flipV="1">
            <a:off x="1981200" y="1600200"/>
            <a:ext cx="1219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6" name="Line 22"/>
          <p:cNvSpPr>
            <a:spLocks noChangeShapeType="1"/>
          </p:cNvSpPr>
          <p:nvPr/>
        </p:nvSpPr>
        <p:spPr bwMode="auto">
          <a:xfrm>
            <a:off x="1981200" y="2057400"/>
            <a:ext cx="1219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7" name="Line 23"/>
          <p:cNvSpPr>
            <a:spLocks noChangeShapeType="1"/>
          </p:cNvSpPr>
          <p:nvPr/>
        </p:nvSpPr>
        <p:spPr bwMode="auto">
          <a:xfrm>
            <a:off x="1981200" y="2057400"/>
            <a:ext cx="1219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8" name="Line 24"/>
          <p:cNvSpPr>
            <a:spLocks noChangeShapeType="1"/>
          </p:cNvSpPr>
          <p:nvPr/>
        </p:nvSpPr>
        <p:spPr bwMode="auto">
          <a:xfrm flipV="1">
            <a:off x="1981200" y="3657600"/>
            <a:ext cx="12192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09" name="Line 25"/>
          <p:cNvSpPr>
            <a:spLocks noChangeShapeType="1"/>
          </p:cNvSpPr>
          <p:nvPr/>
        </p:nvSpPr>
        <p:spPr bwMode="auto">
          <a:xfrm flipV="1">
            <a:off x="1981200" y="4191000"/>
            <a:ext cx="12192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10" name="Line 26"/>
          <p:cNvSpPr>
            <a:spLocks noChangeShapeType="1"/>
          </p:cNvSpPr>
          <p:nvPr/>
        </p:nvSpPr>
        <p:spPr bwMode="auto">
          <a:xfrm flipV="1">
            <a:off x="1981200" y="4724400"/>
            <a:ext cx="12192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11" name="Line 27"/>
          <p:cNvSpPr>
            <a:spLocks noChangeShapeType="1"/>
          </p:cNvSpPr>
          <p:nvPr/>
        </p:nvSpPr>
        <p:spPr bwMode="auto">
          <a:xfrm>
            <a:off x="1981200" y="4876800"/>
            <a:ext cx="12192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12" name="Line 28"/>
          <p:cNvSpPr>
            <a:spLocks noChangeShapeType="1"/>
          </p:cNvSpPr>
          <p:nvPr/>
        </p:nvSpPr>
        <p:spPr bwMode="auto">
          <a:xfrm>
            <a:off x="1981200" y="4876800"/>
            <a:ext cx="1219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46" name="Rectangle 50"/>
          <p:cNvSpPr>
            <a:spLocks noChangeArrowheads="1"/>
          </p:cNvSpPr>
          <p:nvPr/>
        </p:nvSpPr>
        <p:spPr bwMode="auto">
          <a:xfrm>
            <a:off x="5943600" y="381000"/>
            <a:ext cx="2286000" cy="3048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Can be bought from pharmacies</a:t>
            </a:r>
          </a:p>
        </p:txBody>
      </p:sp>
      <p:sp>
        <p:nvSpPr>
          <p:cNvPr id="4147" name="Rectangle 51"/>
          <p:cNvSpPr>
            <a:spLocks noChangeArrowheads="1"/>
          </p:cNvSpPr>
          <p:nvPr/>
        </p:nvSpPr>
        <p:spPr bwMode="auto">
          <a:xfrm>
            <a:off x="5943600" y="762000"/>
            <a:ext cx="2286000" cy="731838"/>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Provides pain relief for people </a:t>
            </a:r>
          </a:p>
          <a:p>
            <a:pPr algn="ctr"/>
            <a:r>
              <a:rPr lang="en-US" sz="1200" dirty="0">
                <a:solidFill>
                  <a:srgbClr val="000000"/>
                </a:solidFill>
              </a:rPr>
              <a:t>who cannot take NSAIDs</a:t>
            </a:r>
          </a:p>
        </p:txBody>
      </p:sp>
      <p:sp>
        <p:nvSpPr>
          <p:cNvPr id="4149" name="Rectangle 53"/>
          <p:cNvSpPr>
            <a:spLocks noChangeArrowheads="1"/>
          </p:cNvSpPr>
          <p:nvPr/>
        </p:nvSpPr>
        <p:spPr bwMode="auto">
          <a:xfrm>
            <a:off x="5943600" y="1761153"/>
            <a:ext cx="2286000" cy="457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Allows people to</a:t>
            </a:r>
          </a:p>
          <a:p>
            <a:pPr algn="ctr"/>
            <a:r>
              <a:rPr lang="en-US" sz="1200" dirty="0">
                <a:solidFill>
                  <a:srgbClr val="000000"/>
                </a:solidFill>
              </a:rPr>
              <a:t> control their pain</a:t>
            </a:r>
          </a:p>
        </p:txBody>
      </p:sp>
      <p:sp>
        <p:nvSpPr>
          <p:cNvPr id="4150" name="Line 54"/>
          <p:cNvSpPr>
            <a:spLocks noChangeShapeType="1"/>
          </p:cNvSpPr>
          <p:nvPr/>
        </p:nvSpPr>
        <p:spPr bwMode="auto">
          <a:xfrm flipV="1">
            <a:off x="5105400" y="5334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1" name="Line 55"/>
          <p:cNvSpPr>
            <a:spLocks noChangeShapeType="1"/>
          </p:cNvSpPr>
          <p:nvPr/>
        </p:nvSpPr>
        <p:spPr bwMode="auto">
          <a:xfrm>
            <a:off x="5105400" y="6096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3" name="Line 57"/>
          <p:cNvSpPr>
            <a:spLocks noChangeShapeType="1"/>
          </p:cNvSpPr>
          <p:nvPr/>
        </p:nvSpPr>
        <p:spPr bwMode="auto">
          <a:xfrm>
            <a:off x="5105400" y="10668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4" name="Line 58"/>
          <p:cNvSpPr>
            <a:spLocks noChangeShapeType="1"/>
          </p:cNvSpPr>
          <p:nvPr/>
        </p:nvSpPr>
        <p:spPr bwMode="auto">
          <a:xfrm flipV="1">
            <a:off x="5105400" y="11430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6" name="Line 60"/>
          <p:cNvSpPr>
            <a:spLocks noChangeShapeType="1"/>
          </p:cNvSpPr>
          <p:nvPr/>
        </p:nvSpPr>
        <p:spPr bwMode="auto">
          <a:xfrm>
            <a:off x="5149041" y="2095500"/>
            <a:ext cx="82313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57" name="Rectangle 61"/>
          <p:cNvSpPr>
            <a:spLocks noChangeArrowheads="1"/>
          </p:cNvSpPr>
          <p:nvPr/>
        </p:nvSpPr>
        <p:spPr bwMode="auto">
          <a:xfrm>
            <a:off x="5943600" y="3505200"/>
            <a:ext cx="2362200" cy="457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People may not be aware of a</a:t>
            </a:r>
          </a:p>
          <a:p>
            <a:pPr algn="ctr"/>
            <a:r>
              <a:rPr lang="en-US" sz="1200" dirty="0">
                <a:solidFill>
                  <a:srgbClr val="000000"/>
                </a:solidFill>
              </a:rPr>
              <a:t>addictive potential</a:t>
            </a:r>
          </a:p>
        </p:txBody>
      </p:sp>
      <p:sp>
        <p:nvSpPr>
          <p:cNvPr id="4158" name="Rectangle 62"/>
          <p:cNvSpPr>
            <a:spLocks noChangeArrowheads="1"/>
          </p:cNvSpPr>
          <p:nvPr/>
        </p:nvSpPr>
        <p:spPr bwMode="auto">
          <a:xfrm>
            <a:off x="5943600" y="4010608"/>
            <a:ext cx="2362200" cy="457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People may increase the dose</a:t>
            </a:r>
          </a:p>
          <a:p>
            <a:pPr algn="ctr"/>
            <a:r>
              <a:rPr lang="en-US" sz="1200" dirty="0">
                <a:solidFill>
                  <a:srgbClr val="000000"/>
                </a:solidFill>
              </a:rPr>
              <a:t>To get pain relief</a:t>
            </a:r>
          </a:p>
        </p:txBody>
      </p:sp>
      <p:sp>
        <p:nvSpPr>
          <p:cNvPr id="4160" name="Rectangle 64"/>
          <p:cNvSpPr>
            <a:spLocks noChangeArrowheads="1"/>
          </p:cNvSpPr>
          <p:nvPr/>
        </p:nvSpPr>
        <p:spPr bwMode="auto">
          <a:xfrm>
            <a:off x="5986463" y="5219700"/>
            <a:ext cx="2362200" cy="3810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Using it long term for CNS effect</a:t>
            </a:r>
          </a:p>
        </p:txBody>
      </p:sp>
      <p:sp>
        <p:nvSpPr>
          <p:cNvPr id="4161" name="Rectangle 65"/>
          <p:cNvSpPr>
            <a:spLocks noChangeArrowheads="1"/>
          </p:cNvSpPr>
          <p:nvPr/>
        </p:nvSpPr>
        <p:spPr bwMode="auto">
          <a:xfrm>
            <a:off x="5954713" y="4510088"/>
            <a:ext cx="2362200" cy="5953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100" dirty="0">
              <a:solidFill>
                <a:srgbClr val="000000"/>
              </a:solidFill>
            </a:endParaRPr>
          </a:p>
          <a:p>
            <a:pPr algn="ctr"/>
            <a:r>
              <a:rPr lang="en-US" sz="1200" dirty="0">
                <a:solidFill>
                  <a:srgbClr val="000000"/>
                </a:solidFill>
              </a:rPr>
              <a:t>May not go to doctor with </a:t>
            </a:r>
          </a:p>
          <a:p>
            <a:pPr algn="ctr"/>
            <a:r>
              <a:rPr lang="en-US" sz="1200" dirty="0">
                <a:solidFill>
                  <a:srgbClr val="000000"/>
                </a:solidFill>
              </a:rPr>
              <a:t>pain which </a:t>
            </a:r>
          </a:p>
          <a:p>
            <a:pPr algn="ctr"/>
            <a:r>
              <a:rPr lang="en-US" sz="1200" dirty="0">
                <a:solidFill>
                  <a:srgbClr val="000000"/>
                </a:solidFill>
              </a:rPr>
              <a:t>needs medical intervention</a:t>
            </a:r>
          </a:p>
        </p:txBody>
      </p:sp>
      <p:sp>
        <p:nvSpPr>
          <p:cNvPr id="4162" name="Line 66"/>
          <p:cNvSpPr>
            <a:spLocks noChangeShapeType="1"/>
          </p:cNvSpPr>
          <p:nvPr/>
        </p:nvSpPr>
        <p:spPr bwMode="auto">
          <a:xfrm>
            <a:off x="5105400" y="36576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3" name="Line 67"/>
          <p:cNvSpPr>
            <a:spLocks noChangeShapeType="1"/>
          </p:cNvSpPr>
          <p:nvPr/>
        </p:nvSpPr>
        <p:spPr bwMode="auto">
          <a:xfrm>
            <a:off x="5105400" y="36576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4" name="Line 68"/>
          <p:cNvSpPr>
            <a:spLocks noChangeShapeType="1"/>
          </p:cNvSpPr>
          <p:nvPr/>
        </p:nvSpPr>
        <p:spPr bwMode="auto">
          <a:xfrm>
            <a:off x="5105400" y="36576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5" name="Line 69"/>
          <p:cNvSpPr>
            <a:spLocks noChangeShapeType="1"/>
          </p:cNvSpPr>
          <p:nvPr/>
        </p:nvSpPr>
        <p:spPr bwMode="auto">
          <a:xfrm flipV="1">
            <a:off x="5105400" y="37338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6" name="Line 70"/>
          <p:cNvSpPr>
            <a:spLocks noChangeShapeType="1"/>
          </p:cNvSpPr>
          <p:nvPr/>
        </p:nvSpPr>
        <p:spPr bwMode="auto">
          <a:xfrm>
            <a:off x="5105400" y="4267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167" name="Line 71"/>
          <p:cNvSpPr>
            <a:spLocks noChangeShapeType="1"/>
          </p:cNvSpPr>
          <p:nvPr/>
        </p:nvSpPr>
        <p:spPr bwMode="auto">
          <a:xfrm>
            <a:off x="5105400" y="42672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35" name="Text Box 74"/>
          <p:cNvSpPr txBox="1">
            <a:spLocks noChangeArrowheads="1"/>
          </p:cNvSpPr>
          <p:nvPr/>
        </p:nvSpPr>
        <p:spPr bwMode="auto">
          <a:xfrm>
            <a:off x="71438" y="169863"/>
            <a:ext cx="29114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rgbClr val="000000"/>
                </a:solidFill>
              </a:rPr>
              <a:t>Pre Review</a:t>
            </a:r>
          </a:p>
          <a:p>
            <a:pPr eaLnBrk="1" hangingPunct="1"/>
            <a:r>
              <a:rPr lang="en-US" sz="2000" b="1" i="1" dirty="0">
                <a:solidFill>
                  <a:srgbClr val="000000"/>
                </a:solidFill>
              </a:rPr>
              <a:t>Example of value tree </a:t>
            </a:r>
            <a:r>
              <a:rPr lang="en-US" sz="2000" b="1" i="1" dirty="0" err="1" smtClean="0">
                <a:solidFill>
                  <a:srgbClr val="000000"/>
                </a:solidFill>
              </a:rPr>
              <a:t>use:codeine</a:t>
            </a:r>
            <a:endParaRPr lang="en-US" sz="2000" b="1" i="1" dirty="0">
              <a:solidFill>
                <a:srgbClr val="000000"/>
              </a:solidFill>
            </a:endParaRPr>
          </a:p>
        </p:txBody>
      </p:sp>
      <p:sp>
        <p:nvSpPr>
          <p:cNvPr id="54" name="Rectangle 53"/>
          <p:cNvSpPr>
            <a:spLocks noChangeArrowheads="1"/>
          </p:cNvSpPr>
          <p:nvPr/>
        </p:nvSpPr>
        <p:spPr bwMode="auto">
          <a:xfrm>
            <a:off x="5943600" y="2438400"/>
            <a:ext cx="2286000" cy="6096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rgbClr val="000000"/>
                </a:solidFill>
              </a:rPr>
              <a:t>Self treatment avoids </a:t>
            </a:r>
          </a:p>
          <a:p>
            <a:pPr algn="ctr"/>
            <a:r>
              <a:rPr lang="en-US" sz="1200" dirty="0">
                <a:solidFill>
                  <a:srgbClr val="000000"/>
                </a:solidFill>
              </a:rPr>
              <a:t>use of NHS</a:t>
            </a:r>
          </a:p>
        </p:txBody>
      </p:sp>
      <p:sp>
        <p:nvSpPr>
          <p:cNvPr id="55" name="Line 60"/>
          <p:cNvSpPr>
            <a:spLocks noChangeShapeType="1"/>
          </p:cNvSpPr>
          <p:nvPr/>
        </p:nvSpPr>
        <p:spPr bwMode="auto">
          <a:xfrm>
            <a:off x="5116513" y="26289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56" name="Line 71"/>
          <p:cNvSpPr>
            <a:spLocks noChangeShapeType="1"/>
          </p:cNvSpPr>
          <p:nvPr/>
        </p:nvSpPr>
        <p:spPr bwMode="auto">
          <a:xfrm>
            <a:off x="5087938" y="4800600"/>
            <a:ext cx="884237" cy="160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57" name="Line 71"/>
          <p:cNvSpPr>
            <a:spLocks noChangeShapeType="1"/>
          </p:cNvSpPr>
          <p:nvPr/>
        </p:nvSpPr>
        <p:spPr bwMode="auto">
          <a:xfrm>
            <a:off x="5093494" y="5236191"/>
            <a:ext cx="884237" cy="160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Tree>
    <p:extLst>
      <p:ext uri="{BB962C8B-B14F-4D97-AF65-F5344CB8AC3E}">
        <p14:creationId xmlns:p14="http://schemas.microsoft.com/office/powerpoint/2010/main" val="391214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6" grpId="0" animBg="1"/>
      <p:bldP spid="4147" grpId="0" animBg="1"/>
      <p:bldP spid="4149" grpId="0" animBg="1"/>
      <p:bldP spid="4157" grpId="0" animBg="1"/>
      <p:bldP spid="4158" grpId="0" animBg="1"/>
      <p:bldP spid="4160" grpId="0" animBg="1"/>
      <p:bldP spid="4161"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334962"/>
          </a:xfrm>
        </p:spPr>
        <p:txBody>
          <a:bodyPr>
            <a:normAutofit fontScale="90000"/>
          </a:bodyPr>
          <a:lstStyle/>
          <a:p>
            <a:r>
              <a:rPr lang="en-GB" sz="2800" dirty="0" smtClean="0"/>
              <a:t> Pre-review - Risk domains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4428718"/>
              </p:ext>
            </p:extLst>
          </p:nvPr>
        </p:nvGraphicFramePr>
        <p:xfrm>
          <a:off x="533400" y="838200"/>
          <a:ext cx="8153400" cy="5943506"/>
        </p:xfrm>
        <a:graphic>
          <a:graphicData uri="http://schemas.openxmlformats.org/drawingml/2006/table">
            <a:tbl>
              <a:tblPr firstRow="1" bandRow="1">
                <a:tableStyleId>{5C22544A-7EE6-4342-B048-85BDC9FD1C3A}</a:tableStyleId>
              </a:tblPr>
              <a:tblGrid>
                <a:gridCol w="1752600"/>
                <a:gridCol w="6400800"/>
              </a:tblGrid>
              <a:tr h="457154">
                <a:tc>
                  <a:txBody>
                    <a:bodyPr/>
                    <a:lstStyle/>
                    <a:p>
                      <a:r>
                        <a:rPr lang="en-GB" sz="1200" dirty="0" smtClean="0">
                          <a:solidFill>
                            <a:schemeClr val="tx1"/>
                          </a:solidFill>
                        </a:rPr>
                        <a:t>Domain</a:t>
                      </a:r>
                      <a:endParaRPr lang="en-GB" sz="1200" dirty="0">
                        <a:solidFill>
                          <a:schemeClr val="tx1"/>
                        </a:solidFill>
                      </a:endParaRPr>
                    </a:p>
                  </a:txBody>
                  <a:tcPr marT="45714" marB="45714"/>
                </a:tc>
                <a:tc>
                  <a:txBody>
                    <a:bodyPr/>
                    <a:lstStyle/>
                    <a:p>
                      <a:r>
                        <a:rPr lang="en-GB" sz="1200" dirty="0" smtClean="0">
                          <a:solidFill>
                            <a:schemeClr val="tx1"/>
                          </a:solidFill>
                        </a:rPr>
                        <a:t>Attribute</a:t>
                      </a:r>
                      <a:endParaRPr lang="en-GB" sz="1200" dirty="0">
                        <a:solidFill>
                          <a:schemeClr val="tx1"/>
                        </a:solidFill>
                      </a:endParaRPr>
                    </a:p>
                  </a:txBody>
                  <a:tcPr marT="45714" marB="45714"/>
                </a:tc>
              </a:tr>
              <a:tr h="533286">
                <a:tc>
                  <a:txBody>
                    <a:bodyPr/>
                    <a:lstStyle/>
                    <a:p>
                      <a:r>
                        <a:rPr lang="en-GB" sz="1200" dirty="0" smtClean="0"/>
                        <a:t>Unintended misuse due to exceeding dose or duration</a:t>
                      </a:r>
                      <a:endParaRPr lang="en-GB" sz="1200" dirty="0"/>
                    </a:p>
                  </a:txBody>
                  <a:tcPr marT="45714" marB="45714">
                    <a:solidFill>
                      <a:srgbClr val="FF3300">
                        <a:alpha val="67451"/>
                      </a:srgbClr>
                    </a:solidFill>
                  </a:tcPr>
                </a:tc>
                <a:tc>
                  <a:txBody>
                    <a:bodyPr/>
                    <a:lstStyle/>
                    <a:p>
                      <a:pPr algn="l"/>
                      <a:r>
                        <a:rPr lang="en-GB" sz="2400" dirty="0" smtClean="0"/>
                        <a:t>People may not be aware of the addictive potential and get addicted unintentionally .  </a:t>
                      </a:r>
                      <a:endParaRPr lang="en-GB" sz="2400" dirty="0"/>
                    </a:p>
                  </a:txBody>
                  <a:tcPr marT="45714" marB="45714"/>
                </a:tc>
              </a:tr>
              <a:tr h="624898">
                <a:tc>
                  <a:txBody>
                    <a:bodyPr/>
                    <a:lstStyle/>
                    <a:p>
                      <a:r>
                        <a:rPr lang="en-GB" sz="1200" dirty="0" smtClean="0"/>
                        <a:t>misuse with therapeutic intent</a:t>
                      </a:r>
                      <a:endParaRPr lang="en-GB" sz="1200" dirty="0"/>
                    </a:p>
                  </a:txBody>
                  <a:tcPr marT="45714" marB="45714">
                    <a:solidFill>
                      <a:srgbClr val="FF3300">
                        <a:alpha val="67451"/>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Increasing the dose to gain pain relief when the lower dose is ineffective could happen but it could also happen with the product supplied on prescription</a:t>
                      </a:r>
                      <a:endParaRPr lang="en-GB" sz="2400" dirty="0"/>
                    </a:p>
                  </a:txBody>
                  <a:tcPr marT="45714" marB="45714"/>
                </a:tc>
              </a:tr>
              <a:tr h="1204030">
                <a:tc>
                  <a:txBody>
                    <a:bodyPr/>
                    <a:lstStyle/>
                    <a:p>
                      <a:r>
                        <a:rPr lang="en-GB" sz="1200" dirty="0" smtClean="0"/>
                        <a:t>Worsened outcome due to self management</a:t>
                      </a:r>
                      <a:endParaRPr lang="en-GB" sz="1200" dirty="0"/>
                    </a:p>
                  </a:txBody>
                  <a:tcPr marT="45714" marB="45714">
                    <a:solidFill>
                      <a:srgbClr val="FF3300">
                        <a:alpha val="67451"/>
                      </a:srgbClr>
                    </a:solidFill>
                  </a:tcPr>
                </a:tc>
                <a:tc>
                  <a:txBody>
                    <a:bodyPr/>
                    <a:lstStyle/>
                    <a:p>
                      <a:r>
                        <a:rPr lang="en-GB" sz="2400" dirty="0" smtClean="0"/>
                        <a:t>If the codeine products were not available OTC people would still try to self manage pain with NSAIDs .  If they choose paracetamol instead then they could put themselves at risk if they increase the dose</a:t>
                      </a:r>
                      <a:endParaRPr lang="en-GB" sz="2400" dirty="0"/>
                    </a:p>
                  </a:txBody>
                  <a:tcPr marT="45714" marB="45714"/>
                </a:tc>
              </a:tr>
              <a:tr h="822880">
                <a:tc>
                  <a:txBody>
                    <a:bodyPr/>
                    <a:lstStyle/>
                    <a:p>
                      <a:r>
                        <a:rPr lang="en-GB" sz="1200" dirty="0" smtClean="0"/>
                        <a:t>Intentional overdose</a:t>
                      </a:r>
                      <a:endParaRPr lang="en-GB" sz="1200" dirty="0"/>
                    </a:p>
                  </a:txBody>
                  <a:tcPr marT="45714" marB="45714">
                    <a:solidFill>
                      <a:srgbClr val="FF3300">
                        <a:alpha val="67451"/>
                      </a:srgbClr>
                    </a:solidFill>
                  </a:tcPr>
                </a:tc>
                <a:tc>
                  <a:txBody>
                    <a:bodyPr/>
                    <a:lstStyle/>
                    <a:p>
                      <a:r>
                        <a:rPr lang="en-GB" sz="2400" baseline="0" dirty="0" smtClean="0"/>
                        <a:t>People will take it when they don’t have pain and in large doses the </a:t>
                      </a:r>
                      <a:r>
                        <a:rPr lang="en-GB" sz="2400" baseline="0" dirty="0" err="1" smtClean="0"/>
                        <a:t>paracetamol</a:t>
                      </a:r>
                      <a:r>
                        <a:rPr lang="en-GB" sz="2400" baseline="0" dirty="0" smtClean="0"/>
                        <a:t> or ibuprofen combination causes problems</a:t>
                      </a:r>
                      <a:endParaRPr lang="en-GB" sz="2400" dirty="0"/>
                    </a:p>
                  </a:txBody>
                  <a:tcPr marT="45714" marB="45714"/>
                </a:tc>
              </a:tr>
            </a:tbl>
          </a:graphicData>
        </a:graphic>
      </p:graphicFrame>
    </p:spTree>
    <p:extLst>
      <p:ext uri="{BB962C8B-B14F-4D97-AF65-F5344CB8AC3E}">
        <p14:creationId xmlns:p14="http://schemas.microsoft.com/office/powerpoint/2010/main" val="1806396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GB" dirty="0" smtClean="0"/>
              <a:t>How to achieve level of protection of the few while allowing access to the many?</a:t>
            </a:r>
            <a:endParaRPr lang="en-GB" dirty="0"/>
          </a:p>
        </p:txBody>
      </p:sp>
      <p:sp>
        <p:nvSpPr>
          <p:cNvPr id="3" name="Content Placeholder 2"/>
          <p:cNvSpPr>
            <a:spLocks noGrp="1"/>
          </p:cNvSpPr>
          <p:nvPr>
            <p:ph idx="1"/>
          </p:nvPr>
        </p:nvSpPr>
        <p:spPr>
          <a:xfrm>
            <a:off x="381000" y="2133600"/>
            <a:ext cx="4572000" cy="3992563"/>
          </a:xfrm>
        </p:spPr>
        <p:txBody>
          <a:bodyPr>
            <a:noAutofit/>
          </a:bodyPr>
          <a:lstStyle/>
          <a:p>
            <a:r>
              <a:rPr lang="en-GB" sz="2800" b="1" dirty="0" smtClean="0"/>
              <a:t>Stakeholder involvement</a:t>
            </a:r>
          </a:p>
          <a:p>
            <a:pPr lvl="1"/>
            <a:r>
              <a:rPr lang="en-GB" b="1" dirty="0" smtClean="0"/>
              <a:t>Pharmacists</a:t>
            </a:r>
          </a:p>
          <a:p>
            <a:pPr lvl="1"/>
            <a:r>
              <a:rPr lang="en-GB" b="1" dirty="0" smtClean="0"/>
              <a:t>Doctors</a:t>
            </a:r>
          </a:p>
          <a:p>
            <a:pPr lvl="1"/>
            <a:r>
              <a:rPr lang="en-GB" b="1" dirty="0" smtClean="0"/>
              <a:t>Patients who use it legitimately</a:t>
            </a:r>
          </a:p>
          <a:p>
            <a:pPr lvl="1"/>
            <a:r>
              <a:rPr lang="en-GB" b="1" dirty="0" smtClean="0"/>
              <a:t>Organisations representing people who are addicted</a:t>
            </a:r>
          </a:p>
        </p:txBody>
      </p:sp>
      <p:sp>
        <p:nvSpPr>
          <p:cNvPr id="4" name="Rectangle 3"/>
          <p:cNvSpPr/>
          <p:nvPr/>
        </p:nvSpPr>
        <p:spPr>
          <a:xfrm>
            <a:off x="5486400" y="2057400"/>
            <a:ext cx="30480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white"/>
                </a:solidFill>
              </a:rPr>
              <a:t>Keep it OTC</a:t>
            </a:r>
          </a:p>
          <a:p>
            <a:pPr algn="ctr"/>
            <a:r>
              <a:rPr lang="en-GB" sz="2800" dirty="0">
                <a:solidFill>
                  <a:prstClr val="white"/>
                </a:solidFill>
              </a:rPr>
              <a:t>For 3 days treatment</a:t>
            </a:r>
          </a:p>
          <a:p>
            <a:pPr algn="ctr"/>
            <a:r>
              <a:rPr lang="en-GB" sz="2800" dirty="0">
                <a:solidFill>
                  <a:prstClr val="white"/>
                </a:solidFill>
              </a:rPr>
              <a:t>Specific warnings on pack</a:t>
            </a:r>
          </a:p>
          <a:p>
            <a:pPr algn="ctr"/>
            <a:r>
              <a:rPr lang="en-GB" sz="2800" dirty="0">
                <a:solidFill>
                  <a:prstClr val="white"/>
                </a:solidFill>
              </a:rPr>
              <a:t>And in advertising</a:t>
            </a:r>
          </a:p>
          <a:p>
            <a:pPr algn="ctr"/>
            <a:endParaRPr lang="en-GB" sz="2800" dirty="0">
              <a:solidFill>
                <a:prstClr val="white"/>
              </a:solidFill>
            </a:endParaRPr>
          </a:p>
          <a:p>
            <a:pPr algn="ctr"/>
            <a:r>
              <a:rPr lang="en-GB" sz="2800" dirty="0">
                <a:solidFill>
                  <a:prstClr val="white"/>
                </a:solidFill>
              </a:rPr>
              <a:t>Reduce maximum pack size</a:t>
            </a:r>
          </a:p>
        </p:txBody>
      </p:sp>
    </p:spTree>
    <p:extLst>
      <p:ext uri="{BB962C8B-B14F-4D97-AF65-F5344CB8AC3E}">
        <p14:creationId xmlns:p14="http://schemas.microsoft.com/office/powerpoint/2010/main" val="2886014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5365" name="TextBox 3"/>
          <p:cNvSpPr txBox="1">
            <a:spLocks noChangeArrowheads="1"/>
          </p:cNvSpPr>
          <p:nvPr/>
        </p:nvSpPr>
        <p:spPr bwMode="auto">
          <a:xfrm>
            <a:off x="4184650" y="6302375"/>
            <a:ext cx="307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00"/>
                </a:solidFill>
              </a:rPr>
              <a:t>Brass et al Clin Pharmacol Ther</a:t>
            </a:r>
          </a:p>
        </p:txBody>
      </p:sp>
      <p:sp>
        <p:nvSpPr>
          <p:cNvPr id="4" name="Title 3"/>
          <p:cNvSpPr>
            <a:spLocks noGrp="1"/>
          </p:cNvSpPr>
          <p:nvPr>
            <p:ph type="title"/>
          </p:nvPr>
        </p:nvSpPr>
        <p:spPr/>
        <p:txBody>
          <a:bodyPr/>
          <a:lstStyle/>
          <a:p>
            <a:r>
              <a:rPr lang="en-GB" b="1" dirty="0" smtClean="0">
                <a:solidFill>
                  <a:srgbClr val="FFFF00"/>
                </a:solidFill>
              </a:rPr>
              <a:t>The OTC Nautilus</a:t>
            </a:r>
            <a:endParaRPr lang="en-GB"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51781"/>
            <a:ext cx="7772400" cy="46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600200" y="1828799"/>
            <a:ext cx="2584449" cy="6858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Pre review</a:t>
            </a:r>
          </a:p>
        </p:txBody>
      </p:sp>
      <p:sp>
        <p:nvSpPr>
          <p:cNvPr id="7" name="Oval 6"/>
          <p:cNvSpPr/>
          <p:nvPr/>
        </p:nvSpPr>
        <p:spPr>
          <a:xfrm>
            <a:off x="2892424" y="3048000"/>
            <a:ext cx="2517776"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Benefit risk</a:t>
            </a:r>
          </a:p>
          <a:p>
            <a:pPr algn="ctr"/>
            <a:r>
              <a:rPr lang="en-GB" b="1" dirty="0">
                <a:solidFill>
                  <a:prstClr val="black"/>
                </a:solidFill>
              </a:rPr>
              <a:t>Communication and stakeholder involvement</a:t>
            </a:r>
          </a:p>
        </p:txBody>
      </p:sp>
      <p:sp>
        <p:nvSpPr>
          <p:cNvPr id="2" name="Left Arrow 1"/>
          <p:cNvSpPr/>
          <p:nvPr/>
        </p:nvSpPr>
        <p:spPr>
          <a:xfrm>
            <a:off x="5029200" y="2514600"/>
            <a:ext cx="2971800" cy="990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Monitoring and control</a:t>
            </a:r>
          </a:p>
        </p:txBody>
      </p:sp>
    </p:spTree>
    <p:extLst>
      <p:ext uri="{BB962C8B-B14F-4D97-AF65-F5344CB8AC3E}">
        <p14:creationId xmlns:p14="http://schemas.microsoft.com/office/powerpoint/2010/main" val="1406154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a new system do?</a:t>
            </a:r>
            <a:br>
              <a:rPr lang="en-US" dirty="0" smtClean="0"/>
            </a:br>
            <a:r>
              <a:rPr lang="en-US" sz="2000" dirty="0" smtClean="0"/>
              <a:t>Help Guide Regulatory Decisions For Better Outcomes</a:t>
            </a:r>
            <a:br>
              <a:rPr lang="en-US" sz="2000" dirty="0" smtClean="0"/>
            </a:br>
            <a:r>
              <a:rPr lang="en-US" sz="2000" dirty="0" smtClean="0"/>
              <a:t>introduce a more collaborative approach with industry and regulators</a:t>
            </a:r>
            <a:endParaRPr lang="en-US" sz="2000" dirty="0"/>
          </a:p>
        </p:txBody>
      </p:sp>
      <p:sp>
        <p:nvSpPr>
          <p:cNvPr id="4" name="Slide Number Placeholder 3"/>
          <p:cNvSpPr>
            <a:spLocks noGrp="1"/>
          </p:cNvSpPr>
          <p:nvPr>
            <p:ph type="sldNum" sz="quarter" idx="12"/>
          </p:nvPr>
        </p:nvSpPr>
        <p:spPr/>
        <p:txBody>
          <a:bodyPr/>
          <a:lstStyle/>
          <a:p>
            <a:pPr>
              <a:defRPr/>
            </a:pPr>
            <a:fld id="{3C0409DD-AB39-4A6D-8A33-095A0F8AFAB6}" type="slidenum">
              <a:rPr lang="en-US" smtClean="0">
                <a:solidFill>
                  <a:prstClr val="black">
                    <a:tint val="75000"/>
                  </a:prstClr>
                </a:solidFill>
              </a:rPr>
              <a:pPr>
                <a:defRPr/>
              </a:pPr>
              <a:t>34</a:t>
            </a:fld>
            <a:endParaRPr lang="en-US">
              <a:solidFill>
                <a:prstClr val="black">
                  <a:tint val="75000"/>
                </a:prstClr>
              </a:solidFill>
            </a:endParaRPr>
          </a:p>
        </p:txBody>
      </p:sp>
      <p:sp>
        <p:nvSpPr>
          <p:cNvPr id="23" name="Oval 22"/>
          <p:cNvSpPr/>
          <p:nvPr/>
        </p:nvSpPr>
        <p:spPr bwMode="auto">
          <a:xfrm>
            <a:off x="5562600" y="2819400"/>
            <a:ext cx="2209800" cy="76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200" b="1" dirty="0">
                <a:solidFill>
                  <a:prstClr val="white"/>
                </a:solidFill>
              </a:rPr>
              <a:t>Greater  Value of Benefit</a:t>
            </a:r>
          </a:p>
        </p:txBody>
      </p:sp>
      <p:sp>
        <p:nvSpPr>
          <p:cNvPr id="30" name="Oval 29"/>
          <p:cNvSpPr/>
          <p:nvPr/>
        </p:nvSpPr>
        <p:spPr bwMode="auto">
          <a:xfrm>
            <a:off x="4724400" y="1905000"/>
            <a:ext cx="2209800" cy="76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200" b="1" dirty="0">
                <a:solidFill>
                  <a:prstClr val="white"/>
                </a:solidFill>
              </a:rPr>
              <a:t>Define  &amp; Frame</a:t>
            </a:r>
          </a:p>
          <a:p>
            <a:pPr algn="ctr" eaLnBrk="0" hangingPunct="0"/>
            <a:r>
              <a:rPr lang="en-US" sz="1200" b="1" dirty="0">
                <a:solidFill>
                  <a:prstClr val="white"/>
                </a:solidFill>
              </a:rPr>
              <a:t>Risk</a:t>
            </a:r>
          </a:p>
        </p:txBody>
      </p:sp>
      <p:sp>
        <p:nvSpPr>
          <p:cNvPr id="31" name="Oval 30"/>
          <p:cNvSpPr/>
          <p:nvPr/>
        </p:nvSpPr>
        <p:spPr bwMode="auto">
          <a:xfrm>
            <a:off x="4419600" y="3581400"/>
            <a:ext cx="2209800" cy="914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200" b="1" dirty="0">
                <a:solidFill>
                  <a:prstClr val="white"/>
                </a:solidFill>
              </a:rPr>
              <a:t>Better  &amp; Accurate Public Communications</a:t>
            </a:r>
          </a:p>
        </p:txBody>
      </p:sp>
      <p:sp>
        <p:nvSpPr>
          <p:cNvPr id="32" name="Oval 31"/>
          <p:cNvSpPr/>
          <p:nvPr/>
        </p:nvSpPr>
        <p:spPr bwMode="auto">
          <a:xfrm>
            <a:off x="3200400" y="2667000"/>
            <a:ext cx="2209800" cy="76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200" b="1" dirty="0">
                <a:solidFill>
                  <a:prstClr val="white"/>
                </a:solidFill>
              </a:rPr>
              <a:t>Thoughtful</a:t>
            </a:r>
          </a:p>
          <a:p>
            <a:pPr algn="ctr" eaLnBrk="0" hangingPunct="0"/>
            <a:r>
              <a:rPr lang="en-US" sz="1200" b="1" dirty="0">
                <a:solidFill>
                  <a:prstClr val="white"/>
                </a:solidFill>
              </a:rPr>
              <a:t>Risk Management</a:t>
            </a:r>
          </a:p>
        </p:txBody>
      </p:sp>
      <p:graphicFrame>
        <p:nvGraphicFramePr>
          <p:cNvPr id="36" name="Diagram 35"/>
          <p:cNvGraphicFramePr/>
          <p:nvPr/>
        </p:nvGraphicFramePr>
        <p:xfrm>
          <a:off x="2362200" y="18288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Rectangle 37"/>
          <p:cNvSpPr/>
          <p:nvPr/>
        </p:nvSpPr>
        <p:spPr bwMode="auto">
          <a:xfrm>
            <a:off x="2514600" y="5638800"/>
            <a:ext cx="6096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b="1" dirty="0">
                <a:solidFill>
                  <a:srgbClr val="1F497D"/>
                </a:solidFill>
              </a:rPr>
              <a:t>Public Health</a:t>
            </a:r>
          </a:p>
        </p:txBody>
      </p:sp>
      <p:sp>
        <p:nvSpPr>
          <p:cNvPr id="39" name="Rectangle 38"/>
          <p:cNvSpPr/>
          <p:nvPr/>
        </p:nvSpPr>
        <p:spPr bwMode="auto">
          <a:xfrm>
            <a:off x="2514600" y="6096000"/>
            <a:ext cx="6096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b="1" dirty="0">
                <a:solidFill>
                  <a:srgbClr val="1F497D"/>
                </a:solidFill>
              </a:rPr>
              <a:t>Industry Vitality</a:t>
            </a:r>
          </a:p>
        </p:txBody>
      </p:sp>
      <p:sp>
        <p:nvSpPr>
          <p:cNvPr id="41" name="Flowchart: Manual Operation 40"/>
          <p:cNvSpPr/>
          <p:nvPr/>
        </p:nvSpPr>
        <p:spPr bwMode="auto">
          <a:xfrm>
            <a:off x="609600" y="1676400"/>
            <a:ext cx="2133600" cy="1676400"/>
          </a:xfrm>
          <a:prstGeom prst="flowChartManualOperation">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4400000"/>
            </a:camera>
            <a:lightRig rig="threePt" dir="t"/>
          </a:scene3d>
        </p:spPr>
        <p:txBody>
          <a:bodyPr vert="vert270" wrap="square" lIns="91440" tIns="45720" rIns="91440" bIns="45720" numCol="1" rtlCol="0" anchor="t" anchorCtr="0" compatLnSpc="1">
            <a:prstTxWarp prst="textNoShape">
              <a:avLst/>
            </a:prstTxWarp>
          </a:bodyPr>
          <a:lstStyle/>
          <a:p>
            <a:pPr algn="ctr" eaLnBrk="0" hangingPunct="0"/>
            <a:r>
              <a:rPr lang="en-US" b="1" dirty="0">
                <a:solidFill>
                  <a:srgbClr val="1F497D"/>
                </a:solidFill>
              </a:rPr>
              <a:t>Decision</a:t>
            </a:r>
          </a:p>
          <a:p>
            <a:pPr algn="ctr" eaLnBrk="0" hangingPunct="0"/>
            <a:r>
              <a:rPr lang="en-US" b="1" dirty="0">
                <a:solidFill>
                  <a:srgbClr val="1F497D"/>
                </a:solidFill>
              </a:rPr>
              <a:t>Making Tool</a:t>
            </a:r>
          </a:p>
        </p:txBody>
      </p:sp>
    </p:spTree>
    <p:extLst>
      <p:ext uri="{BB962C8B-B14F-4D97-AF65-F5344CB8AC3E}">
        <p14:creationId xmlns:p14="http://schemas.microsoft.com/office/powerpoint/2010/main" val="108851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600" b="1" smtClean="0">
                <a:solidFill>
                  <a:srgbClr val="FFFF00"/>
                </a:solidFill>
              </a:rPr>
              <a:t>Thinking about benefit and risk for nonprescription drugs – NOT the same as prescription drugs</a:t>
            </a:r>
          </a:p>
        </p:txBody>
      </p:sp>
      <p:sp>
        <p:nvSpPr>
          <p:cNvPr id="3" name="Content Placeholder 2"/>
          <p:cNvSpPr>
            <a:spLocks noGrp="1"/>
          </p:cNvSpPr>
          <p:nvPr>
            <p:ph idx="1"/>
          </p:nvPr>
        </p:nvSpPr>
        <p:spPr>
          <a:xfrm>
            <a:off x="457200" y="1524000"/>
            <a:ext cx="8229600" cy="4525963"/>
          </a:xfrm>
        </p:spPr>
        <p:txBody>
          <a:bodyPr/>
          <a:lstStyle/>
          <a:p>
            <a:pPr>
              <a:defRPr/>
            </a:pPr>
            <a:endParaRPr lang="en-US" sz="2400" dirty="0" smtClean="0"/>
          </a:p>
          <a:p>
            <a:pPr>
              <a:defRPr/>
            </a:pPr>
            <a:r>
              <a:rPr lang="en-US" sz="2400" dirty="0" smtClean="0"/>
              <a:t>Regulatory decision is often not availability </a:t>
            </a:r>
            <a:r>
              <a:rPr lang="en-US" sz="2400" dirty="0" err="1" smtClean="0"/>
              <a:t>vs</a:t>
            </a:r>
            <a:r>
              <a:rPr lang="en-US" sz="2400" dirty="0" smtClean="0"/>
              <a:t> </a:t>
            </a:r>
            <a:r>
              <a:rPr lang="en-US" sz="2400" dirty="0" err="1" smtClean="0"/>
              <a:t>nonavailability</a:t>
            </a:r>
            <a:r>
              <a:rPr lang="en-US" sz="2400" dirty="0" smtClean="0"/>
              <a:t> but marketing status: prescription vs. nonprescription status for specific drug</a:t>
            </a:r>
          </a:p>
          <a:p>
            <a:pPr lvl="1">
              <a:defRPr/>
            </a:pPr>
            <a:r>
              <a:rPr lang="en-US" sz="2400" dirty="0" smtClean="0"/>
              <a:t>Thus, </a:t>
            </a:r>
            <a:r>
              <a:rPr lang="en-US" sz="2400" i="1" dirty="0" smtClean="0"/>
              <a:t>incremental </a:t>
            </a:r>
            <a:r>
              <a:rPr lang="en-US" sz="2400" dirty="0" smtClean="0"/>
              <a:t>benefit and risk relevant comparing self-care vs. healthcare professional directed care</a:t>
            </a:r>
          </a:p>
          <a:p>
            <a:pPr marL="457200" lvl="1" indent="0">
              <a:buFontTx/>
              <a:buNone/>
              <a:defRPr/>
            </a:pPr>
            <a:endParaRPr lang="en-US" sz="2400" dirty="0" smtClean="0"/>
          </a:p>
          <a:p>
            <a:pPr lvl="1">
              <a:defRPr/>
            </a:pPr>
            <a:r>
              <a:rPr lang="en-US" sz="2400" dirty="0" smtClean="0"/>
              <a:t>Incremental benefit and risk determined primarily by consumer (and pharmacist) behaviors</a:t>
            </a:r>
          </a:p>
          <a:p>
            <a:pPr marL="457200" lvl="1" indent="0">
              <a:buFontTx/>
              <a:buNone/>
              <a:defRPr/>
            </a:pPr>
            <a:endParaRPr lang="en-US" sz="2400" dirty="0" smtClean="0"/>
          </a:p>
          <a:p>
            <a:pPr lvl="1">
              <a:defRPr/>
            </a:pPr>
            <a:r>
              <a:rPr lang="en-US" sz="2400" dirty="0" smtClean="0"/>
              <a:t>Comparison to use of prescription drugs in “real world” most relevant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600" b="1" smtClean="0">
                <a:solidFill>
                  <a:srgbClr val="FFFF00"/>
                </a:solidFill>
              </a:rPr>
              <a:t>Thinking about benefit and risk for nonprescription drugs – NOT the same as prescription drugs</a:t>
            </a:r>
            <a:endParaRPr lang="en-US" sz="3600" smtClean="0"/>
          </a:p>
        </p:txBody>
      </p:sp>
      <p:sp>
        <p:nvSpPr>
          <p:cNvPr id="3" name="Content Placeholder 2"/>
          <p:cNvSpPr>
            <a:spLocks noGrp="1"/>
          </p:cNvSpPr>
          <p:nvPr>
            <p:ph idx="1"/>
          </p:nvPr>
        </p:nvSpPr>
        <p:spPr/>
        <p:txBody>
          <a:bodyPr/>
          <a:lstStyle/>
          <a:p>
            <a:pPr lvl="1">
              <a:defRPr/>
            </a:pPr>
            <a:endParaRPr lang="en-US" sz="2400" dirty="0" smtClean="0"/>
          </a:p>
          <a:p>
            <a:pPr lvl="1">
              <a:defRPr/>
            </a:pPr>
            <a:r>
              <a:rPr lang="en-US" sz="2400" dirty="0" smtClean="0"/>
              <a:t>May need to understand consumer behaviors in absence of nonprescription option – not simple self </a:t>
            </a:r>
            <a:r>
              <a:rPr lang="en-US" sz="2400" dirty="0" err="1" smtClean="0"/>
              <a:t>vs</a:t>
            </a:r>
            <a:r>
              <a:rPr lang="en-US" sz="2400" dirty="0" smtClean="0"/>
              <a:t> supervised care</a:t>
            </a:r>
          </a:p>
          <a:p>
            <a:pPr marL="457200" lvl="1" indent="0">
              <a:buFontTx/>
              <a:buNone/>
              <a:defRPr/>
            </a:pPr>
            <a:endParaRPr lang="en-US" sz="2400" dirty="0" smtClean="0"/>
          </a:p>
          <a:p>
            <a:pPr lvl="1">
              <a:defRPr/>
            </a:pPr>
            <a:r>
              <a:rPr lang="en-US" sz="2400" dirty="0" smtClean="0"/>
              <a:t>Result is unique set of “benefits” and “risks”</a:t>
            </a:r>
          </a:p>
          <a:p>
            <a:pPr marL="457200" lvl="1" indent="0">
              <a:buFontTx/>
              <a:buNone/>
              <a:defRPr/>
            </a:pPr>
            <a:endParaRPr lang="en-US" sz="2400" dirty="0" smtClean="0"/>
          </a:p>
          <a:p>
            <a:pPr lvl="1">
              <a:defRPr/>
            </a:pPr>
            <a:r>
              <a:rPr lang="en-US" sz="2400" dirty="0" smtClean="0"/>
              <a:t>Challenges to developing data to characterize these benefits and risks to support evidence-based decision making</a:t>
            </a:r>
          </a:p>
          <a:p>
            <a:pPr marL="0" indent="0">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smtClean="0">
                <a:solidFill>
                  <a:schemeClr val="folHlink"/>
                </a:solidFill>
              </a:rPr>
              <a:t>Potential benefits of nonprescription drugs</a:t>
            </a:r>
          </a:p>
        </p:txBody>
      </p:sp>
      <p:sp>
        <p:nvSpPr>
          <p:cNvPr id="6148" name="Rectangle 4"/>
          <p:cNvSpPr>
            <a:spLocks noGrp="1" noChangeArrowheads="1"/>
          </p:cNvSpPr>
          <p:nvPr>
            <p:ph type="body" sz="half" idx="1"/>
          </p:nvPr>
        </p:nvSpPr>
        <p:spPr/>
        <p:txBody>
          <a:bodyPr/>
          <a:lstStyle/>
          <a:p>
            <a:pPr algn="ctr" eaLnBrk="1" hangingPunct="1">
              <a:lnSpc>
                <a:spcPct val="90000"/>
              </a:lnSpc>
              <a:buFontTx/>
              <a:buNone/>
              <a:defRPr/>
            </a:pPr>
            <a:r>
              <a:rPr lang="en-US" sz="2400" dirty="0" smtClean="0"/>
              <a:t>BENEFIT DOMAINS</a:t>
            </a:r>
          </a:p>
          <a:p>
            <a:pPr eaLnBrk="1" hangingPunct="1">
              <a:lnSpc>
                <a:spcPct val="90000"/>
              </a:lnSpc>
              <a:defRPr/>
            </a:pPr>
            <a:r>
              <a:rPr lang="en-US" sz="2000" dirty="0" smtClean="0"/>
              <a:t>Convenience/improved access</a:t>
            </a:r>
          </a:p>
          <a:p>
            <a:pPr eaLnBrk="1" hangingPunct="1">
              <a:lnSpc>
                <a:spcPct val="90000"/>
              </a:lnSpc>
              <a:defRPr/>
            </a:pPr>
            <a:r>
              <a:rPr lang="en-US" sz="2000" dirty="0" smtClean="0"/>
              <a:t>Improved outcomes</a:t>
            </a:r>
          </a:p>
          <a:p>
            <a:pPr lvl="1" eaLnBrk="1" hangingPunct="1">
              <a:lnSpc>
                <a:spcPct val="90000"/>
              </a:lnSpc>
              <a:defRPr/>
            </a:pPr>
            <a:r>
              <a:rPr lang="en-US" sz="2000" dirty="0" smtClean="0"/>
              <a:t>Symptom relieve/quality of life</a:t>
            </a:r>
          </a:p>
          <a:p>
            <a:pPr lvl="1" eaLnBrk="1" hangingPunct="1">
              <a:lnSpc>
                <a:spcPct val="90000"/>
              </a:lnSpc>
              <a:defRPr/>
            </a:pPr>
            <a:r>
              <a:rPr lang="en-US" sz="2000" dirty="0" smtClean="0"/>
              <a:t>Significant impact on morbidity/mortality</a:t>
            </a:r>
          </a:p>
          <a:p>
            <a:pPr eaLnBrk="1" hangingPunct="1">
              <a:lnSpc>
                <a:spcPct val="90000"/>
              </a:lnSpc>
              <a:defRPr/>
            </a:pPr>
            <a:r>
              <a:rPr lang="en-US" sz="2000" dirty="0" smtClean="0"/>
              <a:t>Public health benefits</a:t>
            </a:r>
          </a:p>
          <a:p>
            <a:pPr eaLnBrk="1" hangingPunct="1">
              <a:lnSpc>
                <a:spcPct val="90000"/>
              </a:lnSpc>
              <a:defRPr/>
            </a:pPr>
            <a:r>
              <a:rPr lang="en-US" sz="2000" dirty="0" smtClean="0"/>
              <a:t>Increased consumer involvement in health</a:t>
            </a:r>
          </a:p>
          <a:p>
            <a:pPr eaLnBrk="1" hangingPunct="1">
              <a:lnSpc>
                <a:spcPct val="90000"/>
              </a:lnSpc>
              <a:defRPr/>
            </a:pPr>
            <a:r>
              <a:rPr lang="en-US" sz="2000" dirty="0" smtClean="0"/>
              <a:t>Economic</a:t>
            </a:r>
          </a:p>
          <a:p>
            <a:pPr lvl="1" eaLnBrk="1" hangingPunct="1">
              <a:lnSpc>
                <a:spcPct val="90000"/>
              </a:lnSpc>
              <a:defRPr/>
            </a:pPr>
            <a:r>
              <a:rPr lang="en-US" sz="2000" dirty="0" smtClean="0"/>
              <a:t>Utilization of other health care resources</a:t>
            </a:r>
          </a:p>
          <a:p>
            <a:pPr lvl="1" eaLnBrk="1" hangingPunct="1">
              <a:lnSpc>
                <a:spcPct val="90000"/>
              </a:lnSpc>
              <a:defRPr/>
            </a:pPr>
            <a:r>
              <a:rPr lang="en-US" sz="2000" dirty="0" smtClean="0"/>
              <a:t>Consumer time</a:t>
            </a:r>
          </a:p>
          <a:p>
            <a:pPr marL="457200" lvl="1" indent="0" eaLnBrk="1" hangingPunct="1">
              <a:lnSpc>
                <a:spcPct val="90000"/>
              </a:lnSpc>
              <a:buFontTx/>
              <a:buNone/>
              <a:defRPr/>
            </a:pPr>
            <a:endParaRPr lang="en-US" sz="2000" dirty="0" smtClean="0"/>
          </a:p>
        </p:txBody>
      </p:sp>
      <p:sp>
        <p:nvSpPr>
          <p:cNvPr id="46084" name="Rectangle 5"/>
          <p:cNvSpPr>
            <a:spLocks noGrp="1" noChangeArrowheads="1"/>
          </p:cNvSpPr>
          <p:nvPr>
            <p:ph sz="half" idx="2"/>
          </p:nvPr>
        </p:nvSpPr>
        <p:spPr/>
        <p:txBody>
          <a:bodyPr/>
          <a:lstStyle/>
          <a:p>
            <a:pPr eaLnBrk="1" hangingPunct="1">
              <a:lnSpc>
                <a:spcPct val="90000"/>
              </a:lnSpc>
            </a:pPr>
            <a:endParaRPr lang="en-US" sz="2800" smtClean="0"/>
          </a:p>
        </p:txBody>
      </p:sp>
      <p:sp>
        <p:nvSpPr>
          <p:cNvPr id="6150" name="AutoShape 6"/>
          <p:cNvSpPr>
            <a:spLocks/>
          </p:cNvSpPr>
          <p:nvPr/>
        </p:nvSpPr>
        <p:spPr bwMode="auto">
          <a:xfrm>
            <a:off x="4724400" y="1676400"/>
            <a:ext cx="914400" cy="4495800"/>
          </a:xfrm>
          <a:prstGeom prst="rightBrace">
            <a:avLst>
              <a:gd name="adj1" fmla="val 4097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151" name="Text Box 7"/>
          <p:cNvSpPr txBox="1">
            <a:spLocks noChangeArrowheads="1"/>
          </p:cNvSpPr>
          <p:nvPr/>
        </p:nvSpPr>
        <p:spPr bwMode="auto">
          <a:xfrm>
            <a:off x="5851525" y="2554288"/>
            <a:ext cx="2728913"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FFFF"/>
                </a:solidFill>
              </a:rPr>
              <a:t>Acknowledged by</a:t>
            </a:r>
          </a:p>
          <a:p>
            <a:pPr eaLnBrk="1" hangingPunct="1"/>
            <a:r>
              <a:rPr lang="en-US" sz="2400">
                <a:solidFill>
                  <a:srgbClr val="FFFFFF"/>
                </a:solidFill>
              </a:rPr>
              <a:t>many, but </a:t>
            </a:r>
          </a:p>
          <a:p>
            <a:pPr eaLnBrk="1" hangingPunct="1"/>
            <a:r>
              <a:rPr lang="en-US" sz="2400">
                <a:solidFill>
                  <a:srgbClr val="FFFFFF"/>
                </a:solidFill>
              </a:rPr>
              <a:t>quantitative, </a:t>
            </a:r>
          </a:p>
          <a:p>
            <a:pPr eaLnBrk="1" hangingPunct="1"/>
            <a:r>
              <a:rPr lang="en-US" sz="2400">
                <a:solidFill>
                  <a:srgbClr val="FFFFFF"/>
                </a:solidFill>
              </a:rPr>
              <a:t>effective examples</a:t>
            </a:r>
          </a:p>
          <a:p>
            <a:pPr eaLnBrk="1" hangingPunct="1"/>
            <a:r>
              <a:rPr lang="en-US" sz="2400">
                <a:solidFill>
                  <a:srgbClr val="FFFFFF"/>
                </a:solidFill>
              </a:rPr>
              <a:t>limited</a:t>
            </a:r>
          </a:p>
        </p:txBody>
      </p:sp>
      <p:sp>
        <p:nvSpPr>
          <p:cNvPr id="6152" name="Line 8"/>
          <p:cNvSpPr>
            <a:spLocks noChangeShapeType="1"/>
          </p:cNvSpPr>
          <p:nvPr/>
        </p:nvSpPr>
        <p:spPr bwMode="auto">
          <a:xfrm>
            <a:off x="914400" y="19812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148">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51">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51">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51">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51">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sz="4000" smtClean="0">
                <a:solidFill>
                  <a:schemeClr val="folHlink"/>
                </a:solidFill>
              </a:rPr>
              <a:t>Potential risks of nonprescription drugs</a:t>
            </a:r>
          </a:p>
        </p:txBody>
      </p:sp>
      <p:sp>
        <p:nvSpPr>
          <p:cNvPr id="8197" name="Rectangle 5"/>
          <p:cNvSpPr>
            <a:spLocks noGrp="1" noChangeArrowheads="1"/>
          </p:cNvSpPr>
          <p:nvPr>
            <p:ph type="body" sz="half" idx="1"/>
          </p:nvPr>
        </p:nvSpPr>
        <p:spPr/>
        <p:txBody>
          <a:bodyPr/>
          <a:lstStyle/>
          <a:p>
            <a:pPr algn="ctr" eaLnBrk="1" hangingPunct="1">
              <a:lnSpc>
                <a:spcPct val="90000"/>
              </a:lnSpc>
              <a:buFontTx/>
              <a:buNone/>
            </a:pPr>
            <a:r>
              <a:rPr lang="en-US" sz="2000" smtClean="0"/>
              <a:t>RISK DOMAINS</a:t>
            </a:r>
          </a:p>
          <a:p>
            <a:pPr algn="ctr" eaLnBrk="1" hangingPunct="1">
              <a:lnSpc>
                <a:spcPct val="90000"/>
              </a:lnSpc>
              <a:buFontTx/>
              <a:buNone/>
            </a:pPr>
            <a:endParaRPr lang="en-US" sz="2000" smtClean="0"/>
          </a:p>
          <a:p>
            <a:pPr eaLnBrk="1" hangingPunct="1">
              <a:lnSpc>
                <a:spcPct val="90000"/>
              </a:lnSpc>
            </a:pPr>
            <a:r>
              <a:rPr lang="en-US" sz="2000" smtClean="0"/>
              <a:t>AE when used as directed – NOT relevant as same as prescription</a:t>
            </a:r>
          </a:p>
          <a:p>
            <a:pPr eaLnBrk="1" hangingPunct="1">
              <a:lnSpc>
                <a:spcPct val="90000"/>
              </a:lnSpc>
            </a:pPr>
            <a:r>
              <a:rPr lang="en-US" sz="2000" smtClean="0"/>
              <a:t>AE with unintended misuse</a:t>
            </a:r>
          </a:p>
          <a:p>
            <a:pPr eaLnBrk="1" hangingPunct="1">
              <a:lnSpc>
                <a:spcPct val="90000"/>
              </a:lnSpc>
            </a:pPr>
            <a:r>
              <a:rPr lang="en-US" sz="2000" smtClean="0"/>
              <a:t>AE with intentional misuse with therapeutic intent</a:t>
            </a:r>
          </a:p>
          <a:p>
            <a:pPr eaLnBrk="1" hangingPunct="1">
              <a:lnSpc>
                <a:spcPct val="90000"/>
              </a:lnSpc>
            </a:pPr>
            <a:r>
              <a:rPr lang="en-US" sz="2000" smtClean="0"/>
              <a:t>AE with accidental ingestion</a:t>
            </a:r>
          </a:p>
          <a:p>
            <a:pPr eaLnBrk="1" hangingPunct="1">
              <a:lnSpc>
                <a:spcPct val="90000"/>
              </a:lnSpc>
            </a:pPr>
            <a:r>
              <a:rPr lang="en-US" sz="2000" smtClean="0"/>
              <a:t>AE with intentional overdose</a:t>
            </a:r>
          </a:p>
          <a:p>
            <a:pPr lvl="1" eaLnBrk="1" hangingPunct="1">
              <a:lnSpc>
                <a:spcPct val="90000"/>
              </a:lnSpc>
            </a:pPr>
            <a:r>
              <a:rPr lang="en-US" sz="1800" smtClean="0"/>
              <a:t>“Recreational” intent</a:t>
            </a:r>
          </a:p>
          <a:p>
            <a:pPr lvl="1" eaLnBrk="1" hangingPunct="1">
              <a:lnSpc>
                <a:spcPct val="90000"/>
              </a:lnSpc>
            </a:pPr>
            <a:r>
              <a:rPr lang="en-US" sz="1800" smtClean="0"/>
              <a:t>Suicidal intent</a:t>
            </a:r>
          </a:p>
          <a:p>
            <a:pPr eaLnBrk="1" hangingPunct="1">
              <a:lnSpc>
                <a:spcPct val="90000"/>
              </a:lnSpc>
            </a:pPr>
            <a:r>
              <a:rPr lang="en-US" sz="2000" smtClean="0"/>
              <a:t>Worsened outcome from delay in optimal treatment</a:t>
            </a:r>
          </a:p>
        </p:txBody>
      </p:sp>
      <p:sp>
        <p:nvSpPr>
          <p:cNvPr id="47108" name="Rectangle 6"/>
          <p:cNvSpPr>
            <a:spLocks noGrp="1" noChangeArrowheads="1"/>
          </p:cNvSpPr>
          <p:nvPr>
            <p:ph sz="half" idx="2"/>
          </p:nvPr>
        </p:nvSpPr>
        <p:spPr/>
        <p:txBody>
          <a:bodyPr/>
          <a:lstStyle/>
          <a:p>
            <a:pPr eaLnBrk="1" hangingPunct="1">
              <a:lnSpc>
                <a:spcPct val="90000"/>
              </a:lnSpc>
            </a:pPr>
            <a:endParaRPr lang="en-US" sz="2000" smtClean="0"/>
          </a:p>
        </p:txBody>
      </p:sp>
      <p:sp>
        <p:nvSpPr>
          <p:cNvPr id="8199" name="Line 7"/>
          <p:cNvSpPr>
            <a:spLocks noChangeShapeType="1"/>
          </p:cNvSpPr>
          <p:nvPr/>
        </p:nvSpPr>
        <p:spPr bwMode="auto">
          <a:xfrm>
            <a:off x="1600200" y="19812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200" name="AutoShape 8"/>
          <p:cNvSpPr>
            <a:spLocks/>
          </p:cNvSpPr>
          <p:nvPr/>
        </p:nvSpPr>
        <p:spPr bwMode="auto">
          <a:xfrm>
            <a:off x="4648200" y="2133600"/>
            <a:ext cx="609600" cy="3810000"/>
          </a:xfrm>
          <a:prstGeom prst="rightBrace">
            <a:avLst>
              <a:gd name="adj1" fmla="val 5208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8201" name="Text Box 9"/>
          <p:cNvSpPr txBox="1">
            <a:spLocks noChangeArrowheads="1"/>
          </p:cNvSpPr>
          <p:nvPr/>
        </p:nvSpPr>
        <p:spPr bwMode="auto">
          <a:xfrm>
            <a:off x="5562600" y="3124200"/>
            <a:ext cx="30702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rPr>
              <a:t>For nonprescription drugs</a:t>
            </a:r>
          </a:p>
          <a:p>
            <a:pPr eaLnBrk="1" hangingPunct="1"/>
            <a:r>
              <a:rPr lang="en-US">
                <a:solidFill>
                  <a:srgbClr val="FFFFFF"/>
                </a:solidFill>
              </a:rPr>
              <a:t>absolute rate of adverse </a:t>
            </a:r>
          </a:p>
          <a:p>
            <a:pPr eaLnBrk="1" hangingPunct="1"/>
            <a:r>
              <a:rPr lang="en-US">
                <a:solidFill>
                  <a:srgbClr val="FFFFFF"/>
                </a:solidFill>
              </a:rPr>
              <a:t>events low, examples </a:t>
            </a:r>
          </a:p>
          <a:p>
            <a:pPr eaLnBrk="1" hangingPunct="1"/>
            <a:r>
              <a:rPr lang="en-US">
                <a:solidFill>
                  <a:srgbClr val="FFFFFF"/>
                </a:solidFill>
              </a:rPr>
              <a:t>with severe clinical</a:t>
            </a:r>
          </a:p>
          <a:p>
            <a:pPr eaLnBrk="1" hangingPunct="1"/>
            <a:r>
              <a:rPr lang="en-US">
                <a:solidFill>
                  <a:srgbClr val="FFFFFF"/>
                </a:solidFill>
              </a:rPr>
              <a:t> consequences rare,</a:t>
            </a:r>
          </a:p>
          <a:p>
            <a:pPr eaLnBrk="1" hangingPunct="1"/>
            <a:r>
              <a:rPr lang="en-US">
                <a:solidFill>
                  <a:srgbClr val="FFFFFF"/>
                </a:solidFill>
              </a:rPr>
              <a:t>but cases dramatic and thus</a:t>
            </a:r>
          </a:p>
          <a:p>
            <a:pPr eaLnBrk="1" hangingPunct="1"/>
            <a:r>
              <a:rPr lang="en-US">
                <a:solidFill>
                  <a:srgbClr val="FFFFFF"/>
                </a:solidFill>
              </a:rPr>
              <a:t>high impact</a:t>
            </a:r>
          </a:p>
        </p:txBody>
      </p:sp>
      <p:sp>
        <p:nvSpPr>
          <p:cNvPr id="2" name="TextBox 1"/>
          <p:cNvSpPr txBox="1">
            <a:spLocks noChangeArrowheads="1"/>
          </p:cNvSpPr>
          <p:nvPr/>
        </p:nvSpPr>
        <p:spPr bwMode="auto">
          <a:xfrm>
            <a:off x="1247775" y="5943600"/>
            <a:ext cx="7607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E701"/>
                </a:solidFill>
              </a:rPr>
              <a:t>Nonprescription risk = Frequency of not following label </a:t>
            </a:r>
          </a:p>
          <a:p>
            <a:pPr eaLnBrk="1" hangingPunct="1"/>
            <a:r>
              <a:rPr lang="en-US" sz="2400">
                <a:solidFill>
                  <a:srgbClr val="FFE701"/>
                </a:solidFill>
              </a:rPr>
              <a:t>X clinical consequences of incorrect behavior</a:t>
            </a:r>
          </a:p>
          <a:p>
            <a:pP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19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7">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197">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2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01">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01">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01">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01">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01">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01">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01">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b="1" smtClean="0">
                <a:solidFill>
                  <a:srgbClr val="FFFF00"/>
                </a:solidFill>
              </a:rPr>
              <a:t>Can tools be developed to improve benefit-risk analysis for nonprescription drugs?</a:t>
            </a:r>
          </a:p>
        </p:txBody>
      </p:sp>
      <p:sp>
        <p:nvSpPr>
          <p:cNvPr id="3" name="Content Placeholder 2"/>
          <p:cNvSpPr>
            <a:spLocks noGrp="1"/>
          </p:cNvSpPr>
          <p:nvPr>
            <p:ph idx="1"/>
          </p:nvPr>
        </p:nvSpPr>
        <p:spPr>
          <a:xfrm>
            <a:off x="457200" y="1981200"/>
            <a:ext cx="8229600" cy="4525963"/>
          </a:xfrm>
        </p:spPr>
        <p:txBody>
          <a:bodyPr/>
          <a:lstStyle/>
          <a:p>
            <a:r>
              <a:rPr lang="en-US" sz="2800" smtClean="0"/>
              <a:t>Expert collaboration formed to address question </a:t>
            </a:r>
          </a:p>
          <a:p>
            <a:pPr lvl="1"/>
            <a:r>
              <a:rPr lang="en-US" sz="2400" smtClean="0"/>
              <a:t>Eric P. Brass, M.D., Ph.D. – UCLA, USA</a:t>
            </a:r>
          </a:p>
          <a:p>
            <a:pPr lvl="1"/>
            <a:r>
              <a:rPr lang="en-US" sz="2400" smtClean="0"/>
              <a:t>Ragnar Lofstedt, Ph.D. – Kings College, UK</a:t>
            </a:r>
          </a:p>
          <a:p>
            <a:pPr lvl="1"/>
            <a:r>
              <a:rPr lang="en-US" sz="2400" smtClean="0"/>
              <a:t>Ortwin Renn, Ph.D. – University of Stuttgart, Germany</a:t>
            </a:r>
          </a:p>
          <a:p>
            <a:pPr lvl="1"/>
            <a:endParaRPr lang="en-US" sz="2400" smtClean="0"/>
          </a:p>
          <a:p>
            <a:r>
              <a:rPr lang="en-US" sz="2800" smtClean="0"/>
              <a:t>Operated under contract from World Self-Medication Industry (WSMI)</a:t>
            </a:r>
          </a:p>
          <a:p>
            <a:pPr lvl="1"/>
            <a:r>
              <a:rPr lang="en-US" sz="2400" smtClean="0"/>
              <a:t>Charter specified that we had full editorial control over any publications, etc.</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b="1" smtClean="0">
                <a:solidFill>
                  <a:srgbClr val="FFFF00"/>
                </a:solidFill>
              </a:rPr>
              <a:t>Goals of working group</a:t>
            </a:r>
          </a:p>
        </p:txBody>
      </p:sp>
      <p:sp>
        <p:nvSpPr>
          <p:cNvPr id="3" name="Content Placeholder 2"/>
          <p:cNvSpPr>
            <a:spLocks noGrp="1"/>
          </p:cNvSpPr>
          <p:nvPr>
            <p:ph idx="1"/>
          </p:nvPr>
        </p:nvSpPr>
        <p:spPr>
          <a:xfrm>
            <a:off x="533400" y="1447800"/>
            <a:ext cx="8229600" cy="4525963"/>
          </a:xfrm>
        </p:spPr>
        <p:txBody>
          <a:bodyPr/>
          <a:lstStyle/>
          <a:p>
            <a:pPr marL="0" indent="0">
              <a:buFontTx/>
              <a:buNone/>
              <a:defRPr/>
            </a:pPr>
            <a:r>
              <a:rPr lang="en-US" sz="2400" i="1" dirty="0" smtClean="0"/>
              <a:t>After assessing issues, goals established as:</a:t>
            </a:r>
          </a:p>
          <a:p>
            <a:pPr marL="0" indent="0">
              <a:buFontTx/>
              <a:buNone/>
              <a:defRPr/>
            </a:pPr>
            <a:endParaRPr lang="en-US" sz="2400" i="1" dirty="0" smtClean="0"/>
          </a:p>
          <a:p>
            <a:pPr>
              <a:defRPr/>
            </a:pPr>
            <a:r>
              <a:rPr lang="en-US" sz="2400" dirty="0" smtClean="0"/>
              <a:t>Develop tools that can:</a:t>
            </a:r>
          </a:p>
          <a:p>
            <a:pPr lvl="1">
              <a:defRPr/>
            </a:pPr>
            <a:r>
              <a:rPr lang="en-US" sz="2400" dirty="0" smtClean="0"/>
              <a:t>Comprehensively identify benefit and risk characteristics for nonprescription drugs</a:t>
            </a:r>
          </a:p>
          <a:p>
            <a:pPr lvl="1">
              <a:defRPr/>
            </a:pPr>
            <a:r>
              <a:rPr lang="en-US" sz="2400" dirty="0" smtClean="0"/>
              <a:t>Allow for early, transparent agreement among stakeholders around benefits and risks</a:t>
            </a:r>
          </a:p>
          <a:p>
            <a:pPr lvl="1">
              <a:defRPr/>
            </a:pPr>
            <a:r>
              <a:rPr lang="en-US" sz="2400" dirty="0" smtClean="0"/>
              <a:t>Optimize benefit-risk assessment tools for application to nonprescription drugs while providing flexibility for regulators to adopt to unique needs</a:t>
            </a:r>
          </a:p>
          <a:p>
            <a:pPr lvl="1">
              <a:defRPr/>
            </a:pPr>
            <a:r>
              <a:rPr lang="en-US" sz="2400" dirty="0" smtClean="0"/>
              <a:t>Illustrate the application of the proposed tools</a:t>
            </a:r>
          </a:p>
          <a:p>
            <a:pPr>
              <a:defRPr/>
            </a:pPr>
            <a:r>
              <a:rPr lang="en-US" sz="2400" dirty="0" smtClean="0"/>
              <a:t>Prepare scholarly publication presenting work</a:t>
            </a:r>
          </a:p>
          <a:p>
            <a:pPr marL="457200" lvl="1" indent="0">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6915</TotalTime>
  <Words>3513</Words>
  <Application>Microsoft Office PowerPoint</Application>
  <PresentationFormat>On-screen Show (4:3)</PresentationFormat>
  <Paragraphs>570</Paragraphs>
  <Slides>34</Slides>
  <Notes>16</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Default Design</vt:lpstr>
      <vt:lpstr>1_Default Design</vt:lpstr>
      <vt:lpstr>5_Default Design</vt:lpstr>
      <vt:lpstr>3_Default Design</vt:lpstr>
      <vt:lpstr>2_Default Design</vt:lpstr>
      <vt:lpstr>Office Theme</vt:lpstr>
      <vt:lpstr>6_Office Theme</vt:lpstr>
      <vt:lpstr>2_Office Theme</vt:lpstr>
      <vt:lpstr>Presentation to Medicines Classification Committee May 1st 2012</vt:lpstr>
      <vt:lpstr>A New Approach to Benefit-Risk Assessment for Nonprescription Drugs</vt:lpstr>
      <vt:lpstr>The evolving nonprescription environment: Regulatory, political and public perceptions</vt:lpstr>
      <vt:lpstr>Thinking about benefit and risk for nonprescription drugs – NOT the same as prescription drugs</vt:lpstr>
      <vt:lpstr>Thinking about benefit and risk for nonprescription drugs – NOT the same as prescription drugs</vt:lpstr>
      <vt:lpstr>Potential benefits of nonprescription drugs</vt:lpstr>
      <vt:lpstr>Potential risks of nonprescription drugs</vt:lpstr>
      <vt:lpstr>Can tools be developed to improve benefit-risk analysis for nonprescription drugs?</vt:lpstr>
      <vt:lpstr>Goals of working group</vt:lpstr>
      <vt:lpstr>Desirable characteristics of a benefit-risk model for nonprescription drugs</vt:lpstr>
      <vt:lpstr>Approach of the working group</vt:lpstr>
      <vt:lpstr>PowerPoint Presentation</vt:lpstr>
      <vt:lpstr>PowerPoint Presentation</vt:lpstr>
      <vt:lpstr>Potential advantages of the value-tree framework</vt:lpstr>
      <vt:lpstr>Approach of the working group</vt:lpstr>
      <vt:lpstr>Suggest using tools in comprehensive framework</vt:lpstr>
      <vt:lpstr>Summary</vt:lpstr>
      <vt:lpstr>2012 - A Time of Opportunity</vt:lpstr>
      <vt:lpstr>Thus, benefit-risk assessment poses unique challenges for both regulators and manufacturers</vt:lpstr>
      <vt:lpstr>PowerPoint Presentation</vt:lpstr>
      <vt:lpstr>WSMI task force</vt:lpstr>
      <vt:lpstr>Sliding Scale of Risk and Benefit</vt:lpstr>
      <vt:lpstr>The OTC Nautilus</vt:lpstr>
      <vt:lpstr>The OTC Nautilus</vt:lpstr>
      <vt:lpstr>Migraine</vt:lpstr>
      <vt:lpstr>PowerPoint Presentation</vt:lpstr>
      <vt:lpstr>Pre-review - Benefit domains</vt:lpstr>
      <vt:lpstr>The OTC Nautilus</vt:lpstr>
      <vt:lpstr>Codeine</vt:lpstr>
      <vt:lpstr>PowerPoint Presentation</vt:lpstr>
      <vt:lpstr> Pre-review - Risk domains</vt:lpstr>
      <vt:lpstr>How to achieve level of protection of the few while allowing access to the many?</vt:lpstr>
      <vt:lpstr>The OTC Nautilus</vt:lpstr>
      <vt:lpstr>What  would a new system do? Help Guide Regulatory Decisions For Better Outcomes introduce a more collaborative approach with industry and regulators</vt:lpstr>
    </vt:vector>
  </TitlesOfParts>
  <Company>Los Angeles BioMedical Research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Recalibrating the risk-benefit calculus for OTC medications: An opportunity</dc:title>
  <dc:creator>ebrass</dc:creator>
  <cp:lastModifiedBy>Slyfield</cp:lastModifiedBy>
  <cp:revision>35</cp:revision>
  <cp:lastPrinted>2012-06-11T02:43:01Z</cp:lastPrinted>
  <dcterms:created xsi:type="dcterms:W3CDTF">2011-01-26T16:26:15Z</dcterms:created>
  <dcterms:modified xsi:type="dcterms:W3CDTF">2012-06-17T22:40:44Z</dcterms:modified>
</cp:coreProperties>
</file>