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E"/>
    <a:srgbClr val="B9FFFD"/>
    <a:srgbClr val="009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13" autoAdjust="0"/>
  </p:normalViewPr>
  <p:slideViewPr>
    <p:cSldViewPr>
      <p:cViewPr varScale="1">
        <p:scale>
          <a:sx n="111" d="100"/>
          <a:sy n="111" d="100"/>
        </p:scale>
        <p:origin x="-77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53C212-F3EE-4763-870F-7782D4A22CE4}" type="datetimeFigureOut">
              <a:rPr lang="en-GB"/>
              <a:pPr>
                <a:defRPr/>
              </a:pPr>
              <a:t>17/07/2013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80AC1-0DCB-4DC8-8266-005E29D7B3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218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 l="7172" r="8475"/>
          <a:stretch>
            <a:fillRect/>
          </a:stretch>
        </p:blipFill>
        <p:spPr bwMode="auto">
          <a:xfrm>
            <a:off x="0" y="0"/>
            <a:ext cx="91614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059488"/>
            <a:ext cx="2132012" cy="773112"/>
          </a:xfrm>
          <a:prstGeom prst="rect">
            <a:avLst/>
          </a:prstGeom>
          <a:noFill/>
          <a:ln w="19050" cmpd="dbl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2060575"/>
            <a:ext cx="9161463" cy="303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138113" y="4292600"/>
            <a:ext cx="6337300" cy="73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220" y="346641"/>
            <a:ext cx="7772400" cy="177153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3016"/>
            <a:ext cx="6400800" cy="72008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8113" y="4437063"/>
            <a:ext cx="2849562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3027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28" y="1600200"/>
            <a:ext cx="7779072" cy="4525963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 marL="914400" indent="-4572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v"/>
              <a:defRPr>
                <a:solidFill>
                  <a:schemeClr val="bg2"/>
                </a:solidFill>
              </a:defRPr>
            </a:lvl3pPr>
            <a:lvl4pPr marL="1600200" indent="-228600"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356350"/>
            <a:ext cx="168275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 dirty="0"/>
              <a:t>Author/presenter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356350"/>
            <a:ext cx="10906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EE5BA34-BA91-449B-B179-67E90EFA1C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30275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28" y="274638"/>
            <a:ext cx="7779072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728" y="1535113"/>
            <a:ext cx="37362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728" y="2174875"/>
            <a:ext cx="3736280" cy="3951288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Tx/>
              <a:buBlip>
                <a:blip r:embed="rId3"/>
              </a:buBlip>
              <a:defRPr sz="2000"/>
            </a:lvl2pPr>
            <a:lvl3pPr marL="1143000" indent="-228600">
              <a:buClr>
                <a:schemeClr val="tx2"/>
              </a:buClr>
              <a:buFont typeface="Wingdings" pitchFamily="2" charset="2"/>
              <a:buChar char="v"/>
              <a:defRPr sz="1800"/>
            </a:lvl3pPr>
            <a:lvl4pPr marL="1600200" indent="-228600">
              <a:buClr>
                <a:schemeClr val="tx2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75476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932040" y="2204864"/>
            <a:ext cx="3736280" cy="3951288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 marL="742950" indent="-285750">
              <a:buFontTx/>
              <a:buBlip>
                <a:blip r:embed="rId3"/>
              </a:buBlip>
              <a:defRPr sz="2000"/>
            </a:lvl2pPr>
            <a:lvl3pPr marL="1143000" indent="-228600">
              <a:buClr>
                <a:schemeClr val="tx2"/>
              </a:buClr>
              <a:buFont typeface="Wingdings" pitchFamily="2" charset="2"/>
              <a:buChar char="v"/>
              <a:defRPr sz="1800"/>
            </a:lvl3pPr>
            <a:lvl4pPr marL="1600200" indent="-228600">
              <a:buClr>
                <a:schemeClr val="tx2"/>
              </a:buClr>
              <a:buFont typeface="Arial" pitchFamily="34" charset="0"/>
              <a:buChar char="•"/>
              <a:defRPr sz="1600"/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Author/presenter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36AF-7D79-4458-919C-9439ADD5C8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Author/presenter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7F490-C51B-472C-A537-67DA83515C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afe.govt.nz/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calls@moh.govt.nz" TargetMode="External"/><Relationship Id="rId4" Type="http://schemas.openxmlformats.org/officeDocument/2006/relationships/hyperlink" Target="mailto:askmedsafe@moh.govt.n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989138"/>
          </a:xfrm>
        </p:spPr>
        <p:txBody>
          <a:bodyPr/>
          <a:lstStyle/>
          <a:p>
            <a:pPr eaLnBrk="1" hangingPunct="1"/>
            <a:r>
              <a:rPr lang="en-GB" sz="4000" dirty="0" smtClean="0"/>
              <a:t>Medsafe – GMP update / release for supply / communicating quality issues</a:t>
            </a: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07950" y="2924175"/>
            <a:ext cx="64008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Derek Fitzgerald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Manager, Compliance Management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8113" y="4437063"/>
            <a:ext cx="5946775" cy="50482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11 July 2013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RACI Pharmaceutical Science Group (NSW)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ANZTPA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Intention of both Governments to proceed with the establishment of a joint agency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Key points – Joint Agency, new / updated legislation (especially for New Zealand)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Work is underway on planning the establishment process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Currently NZ and Australia are closely aligned with respect to Good Manufacturing Practice</a:t>
            </a:r>
            <a:endParaRPr lang="en-GB" sz="3600" dirty="0" smtClean="0">
              <a:solidFill>
                <a:schemeClr val="bg2"/>
              </a:solidFill>
            </a:endParaRPr>
          </a:p>
          <a:p>
            <a:pPr>
              <a:buFont typeface="Arial" charset="0"/>
              <a:buNone/>
            </a:pPr>
            <a:r>
              <a:rPr lang="en-GB" dirty="0" smtClean="0">
                <a:solidFill>
                  <a:schemeClr val="bg2"/>
                </a:solidFill>
              </a:rPr>
              <a:t>	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CF62448C-7FA6-4E6D-8D33-ACE356D731C5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10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Trans-Tasman GMP relationship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908050" y="1412875"/>
            <a:ext cx="7778750" cy="471328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NZ" dirty="0" smtClean="0">
                <a:solidFill>
                  <a:schemeClr val="bg2"/>
                </a:solidFill>
              </a:rPr>
              <a:t>Over 2 decades of cooperation</a:t>
            </a: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NZ" dirty="0" smtClean="0">
                <a:solidFill>
                  <a:schemeClr val="bg2"/>
                </a:solidFill>
              </a:rPr>
              <a:t>Close GMP alignment </a:t>
            </a: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NZ" dirty="0" smtClean="0">
                <a:solidFill>
                  <a:schemeClr val="bg2"/>
                </a:solidFill>
              </a:rPr>
              <a:t>Strong relationship build up to ANZTPA #1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NZ" dirty="0" smtClean="0">
                <a:solidFill>
                  <a:schemeClr val="bg2"/>
                </a:solidFill>
              </a:rPr>
              <a:t>Being a competent and credible small GMP regulator requires close relationships and cooperation with others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NZ" dirty="0" smtClean="0">
                <a:solidFill>
                  <a:schemeClr val="bg2"/>
                </a:solidFill>
              </a:rPr>
              <a:t>Looking forward to a continuing and growing relationship</a:t>
            </a: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D085D6E-CA40-4BE7-B18B-077FA0189EBB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11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Release for supply in NZ - overview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4000" dirty="0" smtClean="0">
                <a:solidFill>
                  <a:schemeClr val="bg2"/>
                </a:solidFill>
              </a:rPr>
              <a:t> Legislative requirements</a:t>
            </a:r>
          </a:p>
          <a:p>
            <a:pPr eaLnBrk="1" hangingPunct="1">
              <a:buBlip>
                <a:blip r:embed="rId2"/>
              </a:buBlip>
            </a:pPr>
            <a:r>
              <a:rPr lang="en-GB" sz="4000" dirty="0" smtClean="0">
                <a:solidFill>
                  <a:schemeClr val="bg2"/>
                </a:solidFill>
              </a:rPr>
              <a:t> Licensing </a:t>
            </a:r>
            <a:r>
              <a:rPr lang="en-GB" sz="4000" dirty="0">
                <a:solidFill>
                  <a:schemeClr val="bg2"/>
                </a:solidFill>
              </a:rPr>
              <a:t>of ‘sponsors’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4000" dirty="0" smtClean="0">
                <a:solidFill>
                  <a:schemeClr val="bg2"/>
                </a:solidFill>
              </a:rPr>
              <a:t> Issues </a:t>
            </a:r>
            <a:r>
              <a:rPr lang="en-GB" sz="4000" dirty="0">
                <a:solidFill>
                  <a:schemeClr val="bg2"/>
                </a:solidFill>
              </a:rPr>
              <a:t>noted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4000" dirty="0" smtClean="0">
                <a:solidFill>
                  <a:schemeClr val="bg2"/>
                </a:solidFill>
              </a:rPr>
              <a:t> GMP / contractual arrangements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4000" dirty="0" smtClean="0">
                <a:solidFill>
                  <a:schemeClr val="bg2"/>
                </a:solidFill>
              </a:rPr>
              <a:t> Process</a:t>
            </a:r>
          </a:p>
          <a:p>
            <a:pPr eaLnBrk="1" hangingPunct="1">
              <a:buFontTx/>
              <a:buNone/>
            </a:pPr>
            <a:r>
              <a:rPr lang="en-GB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1C17FD7-5DB3-4A35-9414-90CBC973AFBC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12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Legislative requirements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>
                <a:solidFill>
                  <a:schemeClr val="bg2"/>
                </a:solidFill>
              </a:rPr>
              <a:t> </a:t>
            </a:r>
            <a:r>
              <a:rPr lang="en-GB" sz="3600" dirty="0" smtClean="0">
                <a:solidFill>
                  <a:schemeClr val="bg2"/>
                </a:solidFill>
              </a:rPr>
              <a:t>Sale of a medicine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Requirement to be licensed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Section 42 – specifications and testing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Sections 20 and 24 – product approval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Recall and other market actions (regulation 50)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20FA50A-958A-46F3-8F5A-C1F4988CCB8F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13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Licensing of sponsors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Licence to Sell Medicines by Wholesale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Audits carried out by Ministry of Health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Monitoring of compliance through interactions during quality investigations / recalls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E0D0987D-D04E-4EBB-B808-D642FC54B277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14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Issues noted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Stock imported and distributed when not for the NZ market</a:t>
            </a:r>
          </a:p>
          <a:p>
            <a:pPr eaLnBrk="1" hangingPunct="1">
              <a:buBlip>
                <a:blip r:embed="rId2"/>
              </a:buBlip>
            </a:pPr>
            <a:r>
              <a:rPr lang="en-GB" dirty="0">
                <a:solidFill>
                  <a:schemeClr val="bg2"/>
                </a:solidFill>
              </a:rPr>
              <a:t>Failure to meet current </a:t>
            </a:r>
            <a:r>
              <a:rPr lang="en-GB" dirty="0" smtClean="0">
                <a:solidFill>
                  <a:schemeClr val="bg2"/>
                </a:solidFill>
              </a:rPr>
              <a:t>approved </a:t>
            </a:r>
            <a:r>
              <a:rPr lang="en-GB" dirty="0">
                <a:solidFill>
                  <a:schemeClr val="bg2"/>
                </a:solidFill>
              </a:rPr>
              <a:t>specifications</a:t>
            </a:r>
          </a:p>
          <a:p>
            <a:pPr eaLnBrk="1" hangingPunct="1">
              <a:buBlip>
                <a:blip r:embed="rId2"/>
              </a:buBlip>
            </a:pPr>
            <a:r>
              <a:rPr lang="en-GB" dirty="0">
                <a:solidFill>
                  <a:schemeClr val="bg2"/>
                </a:solidFill>
              </a:rPr>
              <a:t>Off-shore actions creating liability in NZ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Failure to understand responsibility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Need to fully understand products, GMP / technical issues and legal issues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30DF21F-F52C-4FCB-BDAF-2DCA8035D735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15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Contractual arrangements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Distribution chain can be complex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Need to ensure technical arrangements are met and responsibility clear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Flexible – several models of operation accepted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D5115A96-9188-4D81-A59B-9541A6FF5C19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16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Process summary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484784"/>
            <a:ext cx="7778750" cy="4871566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A licensed NZ entity responsible for market release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NZ approved product details are held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Stock is received into quarantine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 of A is received and compared with approved details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Batch is identified and labelling is examined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Release can be made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B79A57F7-D403-481D-806C-6D6D9782686F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17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Communicating quality issues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Responding to the regulator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Responding to a market issue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Dealing with issues successfully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Response is important and determines the level of confidence a regulator can have in a manufacturer / sponsor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325E26E-CE5A-4328-BB02-BBCB3B6A07EA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18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Responding to quality issues </a:t>
            </a:r>
            <a:br>
              <a:rPr lang="en-GB" sz="4000" dirty="0" smtClean="0">
                <a:solidFill>
                  <a:schemeClr val="accent2"/>
                </a:solidFill>
              </a:rPr>
            </a:br>
            <a:r>
              <a:rPr lang="en-GB" sz="4000" dirty="0" smtClean="0">
                <a:solidFill>
                  <a:schemeClr val="accent2"/>
                </a:solidFill>
              </a:rPr>
              <a:t>- when the regulator has questions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908050" y="1700213"/>
            <a:ext cx="7778750" cy="44259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Ensuring a clear line of communication between manufacturing site / NZ sponsor / Medsafe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The NZ sponsor is legally responsible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Rapid response is required – even if full answers may take time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Risk assessment based on product knowledge – important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Effective action in the distribution chain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40D272A7-3FDB-4586-9BDF-46FAE7924426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19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Medsafe and GMP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08050" y="1916113"/>
            <a:ext cx="7778750" cy="421005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 Medsafe – an introduction</a:t>
            </a:r>
          </a:p>
          <a:p>
            <a:pPr eaLnBrk="1" hangingPunct="1"/>
            <a:r>
              <a:rPr lang="en-GB" sz="3600" dirty="0" smtClean="0"/>
              <a:t> GMP update</a:t>
            </a:r>
          </a:p>
          <a:p>
            <a:pPr eaLnBrk="1" hangingPunct="1"/>
            <a:r>
              <a:rPr lang="en-GB" sz="3600" dirty="0" smtClean="0"/>
              <a:t> Release for supply – New Zealand</a:t>
            </a:r>
          </a:p>
          <a:p>
            <a:pPr eaLnBrk="1" hangingPunct="1"/>
            <a:r>
              <a:rPr lang="en-GB" sz="3600" dirty="0" smtClean="0"/>
              <a:t> Communicating quality issues</a:t>
            </a:r>
          </a:p>
          <a:p>
            <a:pPr eaLnBrk="1" hangingPunct="1"/>
            <a:endParaRPr lang="en-GB" sz="3600" dirty="0" smtClean="0"/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A1DEA-5487-48D6-945B-0F0E35AB3E3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2"/>
                </a:solidFill>
              </a:rPr>
              <a:t>Responding to market quality issues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908050" y="1772816"/>
            <a:ext cx="7778750" cy="4353347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How is a quality complaint received?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 Who is involved in making early decisions?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 Ensure rapid risk assessment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 Systems should be integrated – production, marketing, distribution, clinical, QA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 How will decisions be made?  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18A74CB3-B31F-46C4-92FB-CB2F75700E9F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20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Regulatory expectations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Medsafe has the expertise to understand your explanation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We are looking for you to demonstrate competence in handling issues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We look at what you send and assess it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Important to be consistent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Be honest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Ensure all questions are answered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BF556F84-69E9-47E6-BCFA-CEF42BB4FD7F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21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 good technical response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There should be a clear description of the problem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Describe the investigation so far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Ensure clinical assessment is provided, if appropriate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Distribution details are important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Identify the possible manufacturing issues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Be clear about testing performed / planned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Provide rationale for possible explanations and for ruling out possibilities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361029E9-CE9B-4164-A3BE-021778CDD5F9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22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endParaRPr lang="en-GB" sz="28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sz="2800" dirty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2800" dirty="0" smtClean="0">
                <a:solidFill>
                  <a:schemeClr val="bg2"/>
                </a:solidFill>
              </a:rPr>
              <a:t>Contact details: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Medsafe website:  </a:t>
            </a:r>
            <a:r>
              <a:rPr lang="en-GB" sz="2400" dirty="0" smtClean="0">
                <a:solidFill>
                  <a:schemeClr val="bg2"/>
                </a:solidFill>
                <a:hlinkClick r:id="rId3"/>
              </a:rPr>
              <a:t>www.medsafe.govt.nz</a:t>
            </a:r>
            <a:endParaRPr lang="en-GB" sz="2400" dirty="0" smtClean="0">
              <a:solidFill>
                <a:schemeClr val="bg2"/>
              </a:solidFill>
            </a:endParaRP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Email contacts for specific questions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GMP:  </a:t>
            </a:r>
            <a:r>
              <a:rPr lang="en-NZ" sz="2400" dirty="0" smtClean="0">
                <a:hlinkClick r:id="rId4"/>
              </a:rPr>
              <a:t>askmedsafe@moh.govt.nz</a:t>
            </a:r>
            <a:endParaRPr lang="en-NZ" sz="2400" dirty="0" smtClean="0"/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NZ" sz="2400" dirty="0" smtClean="0">
                <a:solidFill>
                  <a:schemeClr val="bg2"/>
                </a:solidFill>
              </a:rPr>
              <a:t>Product Safety Team:  </a:t>
            </a:r>
            <a:r>
              <a:rPr lang="en-NZ" sz="2400" dirty="0">
                <a:hlinkClick r:id="rId5"/>
              </a:rPr>
              <a:t>recalls@moh.govt.nz</a:t>
            </a:r>
            <a:endParaRPr lang="en-GB" sz="2400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361029E9-CE9B-4164-A3BE-021778CDD5F9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23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9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Medsafe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The New Zealand Medicines and Medical Devices Safety Authority</a:t>
            </a:r>
          </a:p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Relevant legislation – Medicines Act 1981, Medicines Regulations 1984</a:t>
            </a:r>
          </a:p>
          <a:p>
            <a:pPr marL="609600" indent="-6096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Comprises several ‘Branches’</a:t>
            </a:r>
          </a:p>
          <a:p>
            <a:pPr marL="990600" lvl="1" indent="-5334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Compliance Management</a:t>
            </a:r>
          </a:p>
          <a:p>
            <a:pPr marL="990600" lvl="1" indent="-5334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Product Regulation</a:t>
            </a:r>
          </a:p>
          <a:p>
            <a:pPr marL="990600" lvl="1" indent="-533400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Clinical Risk Management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4C6E3108-750D-4D7D-B897-BA1B54B0F5BF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3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187450" y="188913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CMB – area of operation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908050" y="1196975"/>
            <a:ext cx="7778750" cy="4929188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GMP audit and licensing / certification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Medicines and medical devices complaints &amp; recalls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Investigations and prosecutions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Medicines testing programme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Medical devices listing database (WAND)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Advertising complaints and issues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Advice on legislation and policy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Legislative compliance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000" dirty="0" smtClean="0">
                <a:solidFill>
                  <a:schemeClr val="bg2"/>
                </a:solidFill>
              </a:rPr>
              <a:t>Border control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sz="3000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D363BB2B-9996-48B2-AD31-BD6B29710A56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4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CMB Teams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908050" y="1268413"/>
            <a:ext cx="7778750" cy="48577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Product Safety </a:t>
            </a:r>
            <a:r>
              <a:rPr lang="en-GB" sz="2800" dirty="0" smtClean="0">
                <a:solidFill>
                  <a:schemeClr val="bg2"/>
                </a:solidFill>
              </a:rPr>
              <a:t>(Wellington) (8 staff)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Post-market complaints, recalls &amp; market actions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GMP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Medicines testing programme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Medical devices – WAND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Advertising issues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Supply of unapproved products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Investigations &amp; Enforcement Team </a:t>
            </a:r>
            <a:r>
              <a:rPr lang="en-GB" sz="2800" dirty="0" smtClean="0">
                <a:solidFill>
                  <a:schemeClr val="bg2"/>
                </a:solidFill>
              </a:rPr>
              <a:t>(Auckland) (5 staff)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Investigations and prosecutions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chemeClr val="bg2"/>
                </a:solidFill>
              </a:rPr>
              <a:t>Border control and importation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4BF37838-5DB5-4649-A59A-C02D2DF8F178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5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Some post-market statistics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908050" y="1600200"/>
            <a:ext cx="77787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chemeClr val="bg2"/>
                </a:solidFill>
              </a:rPr>
              <a:t>For the full financial year: Jul 2012 – Jun 2013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Medicines incidents handled / closed: 478, of which 29 were recalls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Medical devices incidents handled / closed: 1,067, of which 284 were recalls or market actions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GMP audits conducted: 49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bg2"/>
                </a:solidFill>
              </a:rPr>
              <a:t>Packages inspected at the border: </a:t>
            </a:r>
            <a:r>
              <a:rPr lang="en-GB" sz="2400" dirty="0" smtClean="0">
                <a:solidFill>
                  <a:schemeClr val="bg2"/>
                </a:solidFill>
                <a:sym typeface="Wingdings"/>
              </a:rPr>
              <a:t></a:t>
            </a:r>
            <a:r>
              <a:rPr lang="en-GB" dirty="0" smtClean="0">
                <a:solidFill>
                  <a:schemeClr val="bg2"/>
                </a:solidFill>
              </a:rPr>
              <a:t>11,500</a:t>
            </a: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C4B7DFA6-11B6-4783-B37E-549269BE2C7A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6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The New Zealand GMP Scene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908050" y="1340768"/>
            <a:ext cx="7778750" cy="478539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Currently around 50 ‘active’ sites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Wide range of manufacturing operations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>
                <a:solidFill>
                  <a:schemeClr val="bg2"/>
                </a:solidFill>
              </a:rPr>
              <a:t>8</a:t>
            </a:r>
            <a:r>
              <a:rPr lang="en-GB" dirty="0" smtClean="0">
                <a:solidFill>
                  <a:schemeClr val="bg2"/>
                </a:solidFill>
              </a:rPr>
              <a:t> API – including clinical trials, biologicals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10 complementary medicines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8 blood service or similar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5 gas sites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>
                <a:solidFill>
                  <a:schemeClr val="bg2"/>
                </a:solidFill>
              </a:rPr>
              <a:t>2</a:t>
            </a:r>
            <a:r>
              <a:rPr lang="en-GB" dirty="0" smtClean="0">
                <a:solidFill>
                  <a:schemeClr val="bg2"/>
                </a:solidFill>
              </a:rPr>
              <a:t> overseas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4 testing laboratories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10 packing sites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4E25FC32-58BE-479E-AC2C-F8053B809F67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7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GMP operations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908050" y="1340768"/>
            <a:ext cx="7778750" cy="478539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Medsafe performs around 50 audits annually with 3 auditors (recent increase)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Audit frequency is determined through risk assessment performed at each audit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Various mechanisms used to ensure resolution of GMP issues is achieved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Ongoing interaction and follow up is common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Growing requirement for advice on post-market issues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AA6CBEFC-FF25-4C9D-8780-C440C71FD3FC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8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GMP developments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08050" y="1340768"/>
            <a:ext cx="7778750" cy="478539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 Now a PIC/s member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ANZTPA B2B – B4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Information sharing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Joint training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Joint audits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2"/>
                </a:solidFill>
              </a:rPr>
              <a:t>Future alignment of processes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Closer relationship with TGA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sz="3600" dirty="0" smtClean="0">
                <a:solidFill>
                  <a:schemeClr val="bg2"/>
                </a:solidFill>
              </a:rPr>
              <a:t> Application to EU in respect of API third country exemption status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Blip>
                <a:blip r:embed="rId2"/>
              </a:buBlip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8195" name="Date Placeholder 3"/>
          <p:cNvSpPr txBox="1">
            <a:spLocks noGrp="1"/>
          </p:cNvSpPr>
          <p:nvPr/>
        </p:nvSpPr>
        <p:spPr bwMode="auto">
          <a:xfrm>
            <a:off x="908050" y="6356350"/>
            <a:ext cx="1682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6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12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197" name="Slide Number Placeholder 5"/>
          <p:cNvSpPr txBox="1">
            <a:spLocks noGrp="1"/>
          </p:cNvSpPr>
          <p:nvPr/>
        </p:nvSpPr>
        <p:spPr bwMode="auto">
          <a:xfrm>
            <a:off x="7596188" y="6356350"/>
            <a:ext cx="10906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FCAE2E9-A899-417B-AC4F-C461033641D3}" type="slidenum">
              <a:rPr lang="en-GB" sz="1200">
                <a:solidFill>
                  <a:schemeClr val="bg2"/>
                </a:solidFill>
                <a:latin typeface="+mn-lt"/>
              </a:rPr>
              <a:pPr algn="r">
                <a:defRPr/>
              </a:pPr>
              <a:t>9</a:t>
            </a:fld>
            <a:endParaRPr lang="en-GB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060"/>
      </a:dk1>
      <a:lt1>
        <a:sysClr val="window" lastClr="FFFFFF"/>
      </a:lt1>
      <a:dk2>
        <a:srgbClr val="008080"/>
      </a:dk2>
      <a:lt2>
        <a:srgbClr val="000000"/>
      </a:lt2>
      <a:accent1>
        <a:srgbClr val="002060"/>
      </a:accent1>
      <a:accent2>
        <a:srgbClr val="7030A0"/>
      </a:accent2>
      <a:accent3>
        <a:srgbClr val="1BF99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938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Medsafe – GMP update / release for supply / communicating quality issues</vt:lpstr>
      <vt:lpstr>Medsafe and GMP</vt:lpstr>
      <vt:lpstr>Medsafe</vt:lpstr>
      <vt:lpstr>CMB – area of operation</vt:lpstr>
      <vt:lpstr>CMB Teams</vt:lpstr>
      <vt:lpstr>Some post-market statistics</vt:lpstr>
      <vt:lpstr>The New Zealand GMP Scene</vt:lpstr>
      <vt:lpstr>GMP operations</vt:lpstr>
      <vt:lpstr>GMP developments</vt:lpstr>
      <vt:lpstr>ANZTPA</vt:lpstr>
      <vt:lpstr>Trans-Tasman GMP relationship</vt:lpstr>
      <vt:lpstr>Release for supply in NZ - overview</vt:lpstr>
      <vt:lpstr>Legislative requirements</vt:lpstr>
      <vt:lpstr>Licensing of sponsors</vt:lpstr>
      <vt:lpstr>Issues noted</vt:lpstr>
      <vt:lpstr>Contractual arrangements</vt:lpstr>
      <vt:lpstr>Process summary</vt:lpstr>
      <vt:lpstr>Communicating quality issues</vt:lpstr>
      <vt:lpstr>Responding to quality issues  - when the regulator has questions</vt:lpstr>
      <vt:lpstr>Responding to market quality issues</vt:lpstr>
      <vt:lpstr>Regulatory expectations</vt:lpstr>
      <vt:lpstr>A good technical response</vt:lpstr>
      <vt:lpstr>Thank you</vt:lpstr>
    </vt:vector>
  </TitlesOfParts>
  <Company>Ministry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Kenyon</dc:creator>
  <cp:lastModifiedBy>Amanda Taylor</cp:lastModifiedBy>
  <cp:revision>48</cp:revision>
  <cp:lastPrinted>2013-07-09T05:22:27Z</cp:lastPrinted>
  <dcterms:created xsi:type="dcterms:W3CDTF">2013-04-30T23:21:25Z</dcterms:created>
  <dcterms:modified xsi:type="dcterms:W3CDTF">2013-07-17T03:39:19Z</dcterms:modified>
</cp:coreProperties>
</file>