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2"/>
  </p:notesMasterIdLst>
  <p:handoutMasterIdLst>
    <p:handoutMasterId r:id="rId13"/>
  </p:handoutMasterIdLst>
  <p:sldIdLst>
    <p:sldId id="260" r:id="rId2"/>
    <p:sldId id="269" r:id="rId3"/>
    <p:sldId id="262" r:id="rId4"/>
    <p:sldId id="263" r:id="rId5"/>
    <p:sldId id="270" r:id="rId6"/>
    <p:sldId id="275" r:id="rId7"/>
    <p:sldId id="271" r:id="rId8"/>
    <p:sldId id="272" r:id="rId9"/>
    <p:sldId id="273" r:id="rId10"/>
    <p:sldId id="274" r:id="rId11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3F"/>
    <a:srgbClr val="213463"/>
    <a:srgbClr val="F68B1F"/>
    <a:srgbClr val="77A02E"/>
    <a:srgbClr val="0072BC"/>
    <a:srgbClr val="AF1D35"/>
    <a:srgbClr val="F04E30"/>
    <a:srgbClr val="EE3D96"/>
    <a:srgbClr val="00A99D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18" y="102"/>
      </p:cViewPr>
      <p:guideLst>
        <p:guide orient="horz" pos="2183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inta Patel" userId="9d44adf1-ec5b-4333-b7bd-593119941839" providerId="ADAL" clId="{1ADD84C5-B960-4A50-9B1B-3ED31FBD27F2}"/>
    <pc:docChg chg="delSld">
      <pc:chgData name="Jacinta Patel" userId="9d44adf1-ec5b-4333-b7bd-593119941839" providerId="ADAL" clId="{1ADD84C5-B960-4A50-9B1B-3ED31FBD27F2}" dt="2020-08-11T21:34:57.920" v="1" actId="2696"/>
      <pc:docMkLst>
        <pc:docMk/>
      </pc:docMkLst>
      <pc:sldChg chg="del">
        <pc:chgData name="Jacinta Patel" userId="9d44adf1-ec5b-4333-b7bd-593119941839" providerId="ADAL" clId="{1ADD84C5-B960-4A50-9B1B-3ED31FBD27F2}" dt="2020-08-11T21:34:57.920" v="1" actId="2696"/>
        <pc:sldMkLst>
          <pc:docMk/>
          <pc:sldMk cId="3581224174" sldId="276"/>
        </pc:sldMkLst>
      </pc:sldChg>
      <pc:sldChg chg="del">
        <pc:chgData name="Jacinta Patel" userId="9d44adf1-ec5b-4333-b7bd-593119941839" providerId="ADAL" clId="{1ADD84C5-B960-4A50-9B1B-3ED31FBD27F2}" dt="2020-08-11T21:33:52.522" v="0" actId="2696"/>
        <pc:sldMkLst>
          <pc:docMk/>
          <pc:sldMk cId="2724140960" sldId="27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1C20C-C66C-4EFE-91E1-AA6937104EB1}" type="datetimeFigureOut">
              <a:rPr lang="en-NZ" smtClean="0"/>
              <a:t>12/08/2020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FC2ED-825B-4C95-83C3-8B5034564E4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20870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9C556-1CDE-4A94-8DD3-443D49DACC10}" type="datetimeFigureOut">
              <a:rPr lang="en-NZ" smtClean="0"/>
              <a:t>12/08/2020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530D3-9057-48DF-8DF9-F9CC526A52B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11655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84573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 Single Corner Rectangle 17"/>
          <p:cNvSpPr/>
          <p:nvPr userDrawn="1"/>
        </p:nvSpPr>
        <p:spPr>
          <a:xfrm rot="10800000" flipH="1">
            <a:off x="324000" y="346157"/>
            <a:ext cx="8496000" cy="6210000"/>
          </a:xfrm>
          <a:prstGeom prst="round1Rect">
            <a:avLst>
              <a:gd name="adj" fmla="val 10516"/>
            </a:avLst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5318" y="1096352"/>
            <a:ext cx="7461975" cy="2168165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5317" y="3465115"/>
            <a:ext cx="7461975" cy="122284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0"/>
          </p:nvPr>
        </p:nvSpPr>
        <p:spPr>
          <a:xfrm>
            <a:off x="865318" y="5102148"/>
            <a:ext cx="7461974" cy="1036206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310" y="895754"/>
            <a:ext cx="1605982" cy="646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6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m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324000" y="346157"/>
            <a:ext cx="8496000" cy="6210000"/>
          </a:xfrm>
          <a:prstGeom prst="round1Rect">
            <a:avLst>
              <a:gd name="adj" fmla="val 10516"/>
            </a:avLst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058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Slide Number Placeholder 3"/>
          <p:cNvSpPr txBox="1">
            <a:spLocks/>
          </p:cNvSpPr>
          <p:nvPr userDrawn="1"/>
        </p:nvSpPr>
        <p:spPr>
          <a:xfrm>
            <a:off x="6369723" y="6079688"/>
            <a:ext cx="20574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594" y="490270"/>
            <a:ext cx="750823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40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m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324000" y="346157"/>
            <a:ext cx="8496000" cy="6210000"/>
          </a:xfrm>
          <a:prstGeom prst="round1Rect">
            <a:avLst>
              <a:gd name="adj" fmla="val 10516"/>
            </a:avLst>
          </a:prstGeom>
          <a:solidFill>
            <a:srgbClr val="213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058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Slide Number Placeholder 3"/>
          <p:cNvSpPr txBox="1">
            <a:spLocks/>
          </p:cNvSpPr>
          <p:nvPr userDrawn="1"/>
        </p:nvSpPr>
        <p:spPr>
          <a:xfrm>
            <a:off x="6369723" y="6079688"/>
            <a:ext cx="20574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593" y="490270"/>
            <a:ext cx="751081" cy="30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086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m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324000" y="346157"/>
            <a:ext cx="8496000" cy="6210000"/>
          </a:xfrm>
          <a:prstGeom prst="round1Rect">
            <a:avLst>
              <a:gd name="adj" fmla="val 10516"/>
            </a:avLst>
          </a:prstGeom>
          <a:solidFill>
            <a:srgbClr val="0085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058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Slide Number Placeholder 3"/>
          <p:cNvSpPr txBox="1">
            <a:spLocks/>
          </p:cNvSpPr>
          <p:nvPr userDrawn="1"/>
        </p:nvSpPr>
        <p:spPr>
          <a:xfrm>
            <a:off x="6369723" y="6079688"/>
            <a:ext cx="20574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7" name="Content Placeholder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594" y="490270"/>
            <a:ext cx="750823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987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324000" y="346157"/>
            <a:ext cx="8496000" cy="6210000"/>
          </a:xfrm>
          <a:prstGeom prst="round1Rect">
            <a:avLst>
              <a:gd name="adj" fmla="val 10516"/>
            </a:avLst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Oval 5"/>
          <p:cNvSpPr/>
          <p:nvPr userDrawn="1"/>
        </p:nvSpPr>
        <p:spPr>
          <a:xfrm>
            <a:off x="-254854" y="1439186"/>
            <a:ext cx="4826854" cy="48268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911365" y="1825625"/>
            <a:ext cx="3603985" cy="408628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lnSpc>
                <a:spcPct val="100000"/>
              </a:lnSpc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6369723" y="6079688"/>
            <a:ext cx="20574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78573" y="1872613"/>
            <a:ext cx="3960000" cy="3960000"/>
          </a:xfrm>
          <a:prstGeom prst="ellipse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594" y="490270"/>
            <a:ext cx="750823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7692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324000" y="346157"/>
            <a:ext cx="8496000" cy="6210000"/>
          </a:xfrm>
          <a:prstGeom prst="round1Rect">
            <a:avLst>
              <a:gd name="adj" fmla="val 10516"/>
            </a:avLst>
          </a:prstGeom>
          <a:solidFill>
            <a:srgbClr val="213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Oval 5"/>
          <p:cNvSpPr/>
          <p:nvPr userDrawn="1"/>
        </p:nvSpPr>
        <p:spPr>
          <a:xfrm>
            <a:off x="-254854" y="1439186"/>
            <a:ext cx="4826854" cy="48268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911365" y="1825625"/>
            <a:ext cx="3603985" cy="408628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6369723" y="6079688"/>
            <a:ext cx="20574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593" y="490270"/>
            <a:ext cx="751081" cy="302712"/>
          </a:xfrm>
          <a:prstGeom prst="rect">
            <a:avLst/>
          </a:prstGeom>
        </p:spPr>
      </p:pic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178573" y="1872613"/>
            <a:ext cx="3960000" cy="3960000"/>
          </a:xfrm>
          <a:prstGeom prst="ellipse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7751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324000" y="346157"/>
            <a:ext cx="8496000" cy="6210000"/>
          </a:xfrm>
          <a:prstGeom prst="round1Rect">
            <a:avLst>
              <a:gd name="adj" fmla="val 10516"/>
            </a:avLst>
          </a:prstGeom>
          <a:solidFill>
            <a:srgbClr val="0085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Oval 5"/>
          <p:cNvSpPr/>
          <p:nvPr userDrawn="1"/>
        </p:nvSpPr>
        <p:spPr>
          <a:xfrm>
            <a:off x="-254854" y="1439186"/>
            <a:ext cx="4826854" cy="48268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911365" y="1825625"/>
            <a:ext cx="3603985" cy="408628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6369723" y="6079688"/>
            <a:ext cx="20574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4" name="Content Placeholder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594" y="490270"/>
            <a:ext cx="750823" cy="302362"/>
          </a:xfrm>
          <a:prstGeom prst="rect">
            <a:avLst/>
          </a:prstGeom>
        </p:spPr>
      </p:pic>
      <p:sp>
        <p:nvSpPr>
          <p:cNvPr id="9" name="Content Placeholder 3"/>
          <p:cNvSpPr>
            <a:spLocks noGrp="1"/>
          </p:cNvSpPr>
          <p:nvPr>
            <p:ph sz="quarter" idx="10"/>
          </p:nvPr>
        </p:nvSpPr>
        <p:spPr>
          <a:xfrm>
            <a:off x="178573" y="1872613"/>
            <a:ext cx="3960000" cy="3960000"/>
          </a:xfrm>
          <a:prstGeom prst="ellipse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4686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inset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324000" y="346157"/>
            <a:ext cx="8496000" cy="6210000"/>
          </a:xfrm>
          <a:prstGeom prst="round1Rect">
            <a:avLst>
              <a:gd name="adj" fmla="val 10516"/>
            </a:avLst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28651" y="1825625"/>
            <a:ext cx="2226212" cy="415494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lnSpc>
                <a:spcPct val="100000"/>
              </a:lnSpc>
              <a:buNone/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9432388" y="1681089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NZ" sz="1800" dirty="0"/>
          </a:p>
        </p:txBody>
      </p:sp>
      <p:sp>
        <p:nvSpPr>
          <p:cNvPr id="19" name="Round Single Corner Rectangle 18"/>
          <p:cNvSpPr/>
          <p:nvPr userDrawn="1"/>
        </p:nvSpPr>
        <p:spPr>
          <a:xfrm rot="10800000">
            <a:off x="3467251" y="1458153"/>
            <a:ext cx="5676749" cy="4131115"/>
          </a:xfrm>
          <a:prstGeom prst="round1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/>
          </p:nvPr>
        </p:nvSpPr>
        <p:spPr>
          <a:xfrm>
            <a:off x="4011930" y="5794375"/>
            <a:ext cx="4149089" cy="55131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Slide Number Placeholder 3"/>
          <p:cNvSpPr txBox="1">
            <a:spLocks/>
          </p:cNvSpPr>
          <p:nvPr userDrawn="1"/>
        </p:nvSpPr>
        <p:spPr>
          <a:xfrm>
            <a:off x="6369723" y="6079688"/>
            <a:ext cx="20574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sz="quarter" idx="11"/>
          </p:nvPr>
        </p:nvSpPr>
        <p:spPr>
          <a:xfrm>
            <a:off x="3657600" y="1681163"/>
            <a:ext cx="5162400" cy="3690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594" y="490270"/>
            <a:ext cx="750823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1050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inse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324000" y="346157"/>
            <a:ext cx="8496000" cy="6210000"/>
          </a:xfrm>
          <a:prstGeom prst="round1Rect">
            <a:avLst>
              <a:gd name="adj" fmla="val 10516"/>
            </a:avLst>
          </a:prstGeom>
          <a:solidFill>
            <a:srgbClr val="213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28651" y="1825625"/>
            <a:ext cx="2226212" cy="415494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lnSpc>
                <a:spcPct val="100000"/>
              </a:lnSpc>
              <a:buNone/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9432388" y="1681089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NZ" sz="1800" dirty="0"/>
          </a:p>
        </p:txBody>
      </p:sp>
      <p:sp>
        <p:nvSpPr>
          <p:cNvPr id="19" name="Round Single Corner Rectangle 18"/>
          <p:cNvSpPr/>
          <p:nvPr userDrawn="1"/>
        </p:nvSpPr>
        <p:spPr>
          <a:xfrm rot="10800000">
            <a:off x="3467251" y="1458153"/>
            <a:ext cx="5676749" cy="4131115"/>
          </a:xfrm>
          <a:prstGeom prst="round1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/>
          </p:nvPr>
        </p:nvSpPr>
        <p:spPr>
          <a:xfrm>
            <a:off x="4011930" y="5794375"/>
            <a:ext cx="4149089" cy="55131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Slide Number Placeholder 3"/>
          <p:cNvSpPr txBox="1">
            <a:spLocks/>
          </p:cNvSpPr>
          <p:nvPr userDrawn="1"/>
        </p:nvSpPr>
        <p:spPr>
          <a:xfrm>
            <a:off x="6369723" y="6079688"/>
            <a:ext cx="20574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sz="quarter" idx="11"/>
          </p:nvPr>
        </p:nvSpPr>
        <p:spPr>
          <a:xfrm>
            <a:off x="3657600" y="1681163"/>
            <a:ext cx="5162400" cy="3690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593" y="490270"/>
            <a:ext cx="751081" cy="30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8089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inset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324000" y="346157"/>
            <a:ext cx="8496000" cy="6210000"/>
          </a:xfrm>
          <a:prstGeom prst="round1Rect">
            <a:avLst>
              <a:gd name="adj" fmla="val 10516"/>
            </a:avLst>
          </a:prstGeom>
          <a:solidFill>
            <a:srgbClr val="0085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28651" y="1825625"/>
            <a:ext cx="2226212" cy="415494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lnSpc>
                <a:spcPct val="100000"/>
              </a:lnSpc>
              <a:buNone/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9432388" y="1681089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NZ" sz="1800" dirty="0"/>
          </a:p>
        </p:txBody>
      </p:sp>
      <p:sp>
        <p:nvSpPr>
          <p:cNvPr id="19" name="Round Single Corner Rectangle 18"/>
          <p:cNvSpPr/>
          <p:nvPr userDrawn="1"/>
        </p:nvSpPr>
        <p:spPr>
          <a:xfrm rot="10800000">
            <a:off x="3467251" y="1458153"/>
            <a:ext cx="5676749" cy="4131115"/>
          </a:xfrm>
          <a:prstGeom prst="round1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/>
          </p:nvPr>
        </p:nvSpPr>
        <p:spPr>
          <a:xfrm>
            <a:off x="4011930" y="5794375"/>
            <a:ext cx="4149089" cy="55131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2" name="Content Placeholder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594" y="490270"/>
            <a:ext cx="750823" cy="302362"/>
          </a:xfrm>
          <a:prstGeom prst="rect">
            <a:avLst/>
          </a:prstGeom>
        </p:spPr>
      </p:pic>
      <p:sp>
        <p:nvSpPr>
          <p:cNvPr id="23" name="Slide Number Placeholder 3"/>
          <p:cNvSpPr txBox="1">
            <a:spLocks/>
          </p:cNvSpPr>
          <p:nvPr userDrawn="1"/>
        </p:nvSpPr>
        <p:spPr>
          <a:xfrm>
            <a:off x="6369723" y="6079688"/>
            <a:ext cx="20574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sz="quarter" idx="11"/>
          </p:nvPr>
        </p:nvSpPr>
        <p:spPr>
          <a:xfrm>
            <a:off x="3657600" y="1681163"/>
            <a:ext cx="5162400" cy="3690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2594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 Single Corner Rectangle 17"/>
          <p:cNvSpPr/>
          <p:nvPr userDrawn="1"/>
        </p:nvSpPr>
        <p:spPr>
          <a:xfrm rot="10800000" flipH="1">
            <a:off x="324000" y="346157"/>
            <a:ext cx="8496000" cy="6210000"/>
          </a:xfrm>
          <a:prstGeom prst="round1Rect">
            <a:avLst>
              <a:gd name="adj" fmla="val 10516"/>
            </a:avLst>
          </a:prstGeom>
          <a:solidFill>
            <a:srgbClr val="213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8"/>
          <a:stretch/>
        </p:blipFill>
        <p:spPr>
          <a:xfrm>
            <a:off x="324000" y="0"/>
            <a:ext cx="8820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5318" y="1096352"/>
            <a:ext cx="7461975" cy="2168165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5317" y="3465115"/>
            <a:ext cx="7461975" cy="122284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0"/>
          </p:nvPr>
        </p:nvSpPr>
        <p:spPr>
          <a:xfrm>
            <a:off x="865318" y="5102148"/>
            <a:ext cx="7461974" cy="1036206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310" y="895755"/>
            <a:ext cx="1605982" cy="647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966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 Single Corner Rectangle 17"/>
          <p:cNvSpPr/>
          <p:nvPr userDrawn="1"/>
        </p:nvSpPr>
        <p:spPr>
          <a:xfrm rot="10800000" flipH="1">
            <a:off x="324000" y="346157"/>
            <a:ext cx="8496000" cy="6210000"/>
          </a:xfrm>
          <a:prstGeom prst="round1Rect">
            <a:avLst>
              <a:gd name="adj" fmla="val 10516"/>
            </a:avLst>
          </a:prstGeom>
          <a:solidFill>
            <a:srgbClr val="0085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8"/>
          <a:stretch/>
        </p:blipFill>
        <p:spPr>
          <a:xfrm>
            <a:off x="324000" y="0"/>
            <a:ext cx="8820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5318" y="1096352"/>
            <a:ext cx="7461975" cy="2168165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5317" y="3465115"/>
            <a:ext cx="7461975" cy="122284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0"/>
          </p:nvPr>
        </p:nvSpPr>
        <p:spPr>
          <a:xfrm>
            <a:off x="865318" y="5102148"/>
            <a:ext cx="7461974" cy="1036206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310" y="895754"/>
            <a:ext cx="1605983" cy="646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56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324000" y="339341"/>
            <a:ext cx="8496000" cy="6210000"/>
          </a:xfrm>
          <a:prstGeom prst="round1Rect">
            <a:avLst>
              <a:gd name="adj" fmla="val 7042"/>
            </a:avLst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9144000" cy="6117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6369723" y="6079688"/>
            <a:ext cx="20574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05834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594" y="490270"/>
            <a:ext cx="750823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802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324000" y="339341"/>
            <a:ext cx="8496000" cy="6210000"/>
          </a:xfrm>
          <a:prstGeom prst="round1Rect">
            <a:avLst>
              <a:gd name="adj" fmla="val 7042"/>
            </a:avLst>
          </a:prstGeom>
          <a:solidFill>
            <a:srgbClr val="213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9144000" cy="6117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rgbClr val="21346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6369723" y="6079688"/>
            <a:ext cx="20574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05834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594" y="490270"/>
            <a:ext cx="750823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018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324000" y="339341"/>
            <a:ext cx="8496000" cy="6210000"/>
          </a:xfrm>
          <a:prstGeom prst="round1Rect">
            <a:avLst>
              <a:gd name="adj" fmla="val 7042"/>
            </a:avLst>
          </a:prstGeom>
          <a:solidFill>
            <a:srgbClr val="0085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9144000" cy="6117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rgbClr val="00853F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6369723" y="6079688"/>
            <a:ext cx="20574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05834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594" y="490270"/>
            <a:ext cx="750823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0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324000" y="339341"/>
            <a:ext cx="8496000" cy="6210000"/>
          </a:xfrm>
          <a:prstGeom prst="round1Rect">
            <a:avLst>
              <a:gd name="adj" fmla="val 7042"/>
            </a:avLst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9144000" cy="6117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6369723" y="6079688"/>
            <a:ext cx="20574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058340"/>
          </a:xfrm>
          <a:prstGeom prst="rect">
            <a:avLst/>
          </a:prstGeom>
        </p:spPr>
        <p:txBody>
          <a:bodyPr numCol="2" spcCol="180000"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594" y="490270"/>
            <a:ext cx="750823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87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324000" y="339341"/>
            <a:ext cx="8496000" cy="6210000"/>
          </a:xfrm>
          <a:prstGeom prst="round1Rect">
            <a:avLst>
              <a:gd name="adj" fmla="val 7042"/>
            </a:avLst>
          </a:prstGeom>
          <a:solidFill>
            <a:srgbClr val="213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9144000" cy="6117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rgbClr val="21346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6369723" y="6079688"/>
            <a:ext cx="20574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058340"/>
          </a:xfrm>
          <a:prstGeom prst="rect">
            <a:avLst/>
          </a:prstGeom>
        </p:spPr>
        <p:txBody>
          <a:bodyPr numCol="2" spcCol="180000"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594" y="490270"/>
            <a:ext cx="750823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48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324000" y="339341"/>
            <a:ext cx="8496000" cy="6210000"/>
          </a:xfrm>
          <a:prstGeom prst="round1Rect">
            <a:avLst>
              <a:gd name="adj" fmla="val 7042"/>
            </a:avLst>
          </a:prstGeom>
          <a:solidFill>
            <a:srgbClr val="0085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9144000" cy="6117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rgbClr val="00853F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6369723" y="6079688"/>
            <a:ext cx="20574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058340"/>
          </a:xfrm>
          <a:prstGeom prst="rect">
            <a:avLst/>
          </a:prstGeom>
        </p:spPr>
        <p:txBody>
          <a:bodyPr numCol="2" spcCol="180000"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594" y="490270"/>
            <a:ext cx="750823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026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823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38" r:id="rId2"/>
    <p:sldLayoutId id="2147483839" r:id="rId3"/>
    <p:sldLayoutId id="2147483824" r:id="rId4"/>
    <p:sldLayoutId id="2147483840" r:id="rId5"/>
    <p:sldLayoutId id="2147483841" r:id="rId6"/>
    <p:sldLayoutId id="2147483837" r:id="rId7"/>
    <p:sldLayoutId id="2147483842" r:id="rId8"/>
    <p:sldLayoutId id="2147483843" r:id="rId9"/>
    <p:sldLayoutId id="2147483827" r:id="rId10"/>
    <p:sldLayoutId id="2147483844" r:id="rId11"/>
    <p:sldLayoutId id="2147483845" r:id="rId12"/>
    <p:sldLayoutId id="2147483823" r:id="rId13"/>
    <p:sldLayoutId id="2147483846" r:id="rId14"/>
    <p:sldLayoutId id="2147483847" r:id="rId15"/>
    <p:sldLayoutId id="2147483835" r:id="rId16"/>
    <p:sldLayoutId id="2147483848" r:id="rId17"/>
    <p:sldLayoutId id="2147483849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00A99D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.govt.nz/our-work/regulation-health-and-disability-system/medicinal-cannabis-agency/medicinal-cannabis-agency-information-industry/medicinal-cannabis-agency-working-medicinal-cannabis/medicinal-cannabis-agency-minimum-quality-standard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865319" y="1096352"/>
            <a:ext cx="7474010" cy="2168165"/>
          </a:xfrm>
        </p:spPr>
        <p:txBody>
          <a:bodyPr/>
          <a:lstStyle/>
          <a:p>
            <a:r>
              <a:rPr lang="en-NZ" dirty="0"/>
              <a:t>The Medicinal Cannabis Scheme and CBD products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/>
              <a:t>Vidhiya Damodaran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1324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19DE8-3D09-4213-BD4F-56BB7057B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How products are controlled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A0C83-E617-477C-8B48-4938B10CA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9830"/>
            <a:ext cx="7886700" cy="4058340"/>
          </a:xfrm>
        </p:spPr>
        <p:txBody>
          <a:bodyPr/>
          <a:lstStyle/>
          <a:p>
            <a:r>
              <a:rPr lang="en-NZ" sz="2600" dirty="0"/>
              <a:t>Quality standards imposed on products via licences</a:t>
            </a:r>
          </a:p>
          <a:p>
            <a:pPr lvl="1"/>
            <a:r>
              <a:rPr lang="en-NZ" sz="2200" dirty="0"/>
              <a:t>QS apply to</a:t>
            </a:r>
            <a:r>
              <a:rPr lang="en-NZ" sz="2000" dirty="0"/>
              <a:t>:</a:t>
            </a:r>
          </a:p>
          <a:p>
            <a:pPr lvl="2"/>
            <a:r>
              <a:rPr lang="en-NZ" dirty="0"/>
              <a:t>Starting material for export</a:t>
            </a:r>
          </a:p>
          <a:p>
            <a:pPr lvl="2"/>
            <a:r>
              <a:rPr lang="en-NZ" dirty="0"/>
              <a:t>Cannabis-based ingredients</a:t>
            </a:r>
          </a:p>
          <a:p>
            <a:pPr lvl="2"/>
            <a:r>
              <a:rPr lang="en-NZ" dirty="0"/>
              <a:t>Medicinal cannabis products</a:t>
            </a:r>
          </a:p>
          <a:p>
            <a:r>
              <a:rPr lang="en-NZ" sz="2600" dirty="0"/>
              <a:t>Medicinal cannabis product can be a “dried product” or “dosage product”</a:t>
            </a:r>
          </a:p>
          <a:p>
            <a:r>
              <a:rPr lang="en-NZ" sz="2600" dirty="0"/>
              <a:t>6-month transition period for products already being prescribed to meet QS</a:t>
            </a:r>
          </a:p>
        </p:txBody>
      </p:sp>
    </p:spTree>
    <p:extLst>
      <p:ext uri="{BB962C8B-B14F-4D97-AF65-F5344CB8AC3E}">
        <p14:creationId xmlns:p14="http://schemas.microsoft.com/office/powerpoint/2010/main" val="2413413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C6D69-8A91-49FE-9041-3C9F1F6E8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Purpose of the Medicinal Cannabis Scheme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9E427-9ADB-4445-8AD0-513A9E033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Sets up a licensing regime that allows for manufacture and supply of medicinal cannabis products in NZ</a:t>
            </a:r>
          </a:p>
          <a:p>
            <a:r>
              <a:rPr lang="en-NZ" dirty="0"/>
              <a:t>Reduces barriers to prescribing products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445AC2-FD19-4CCF-AE78-74B4FDABDD6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To improve access to quality medicinal cannabis products for patients</a:t>
            </a:r>
            <a:endParaRPr lang="en-NZ" b="1" dirty="0"/>
          </a:p>
        </p:txBody>
      </p:sp>
    </p:spTree>
    <p:extLst>
      <p:ext uri="{BB962C8B-B14F-4D97-AF65-F5344CB8AC3E}">
        <p14:creationId xmlns:p14="http://schemas.microsoft.com/office/powerpoint/2010/main" val="1832992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BD16558-C21A-437D-A3CA-749C2CC2A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Minimum Quality Standard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91AE56-EC9A-49EE-807F-677691ECF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39187"/>
            <a:ext cx="7886700" cy="4444778"/>
          </a:xfrm>
        </p:spPr>
        <p:txBody>
          <a:bodyPr/>
          <a:lstStyle/>
          <a:p>
            <a:r>
              <a:rPr lang="en-US" dirty="0"/>
              <a:t>To ensure the consistency and quality of the products that medical practitioners prescribe to  patients.</a:t>
            </a:r>
          </a:p>
          <a:p>
            <a:r>
              <a:rPr lang="en-US" dirty="0"/>
              <a:t>There are three broad categories for meeting the minimum quality standard:</a:t>
            </a:r>
          </a:p>
          <a:p>
            <a:pPr lvl="1"/>
            <a:r>
              <a:rPr lang="en-US" dirty="0"/>
              <a:t>requirements for testing with maximum limits</a:t>
            </a:r>
          </a:p>
          <a:p>
            <a:pPr lvl="1"/>
            <a:r>
              <a:rPr lang="en-US" dirty="0"/>
              <a:t>restrictions and controls on products</a:t>
            </a:r>
          </a:p>
          <a:p>
            <a:pPr lvl="1"/>
            <a:r>
              <a:rPr lang="en-US" dirty="0"/>
              <a:t>testing and validation of testing method.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NZ" sz="1400" dirty="0">
                <a:hlinkClick r:id="rId2"/>
              </a:rPr>
              <a:t>https://www.health.govt.nz/our-work/regulation-health-and-disability-system/medicinal-cannabis-agency/medicinal-cannabis-agency-information-industry/medicinal-cannabis-agency-working-medicinal-cannabis/medicinal-cannabis-agency-minimum-quality-standard</a:t>
            </a:r>
            <a:endParaRPr lang="en-NZ" sz="1400" dirty="0"/>
          </a:p>
        </p:txBody>
      </p:sp>
    </p:spTree>
    <p:extLst>
      <p:ext uri="{BB962C8B-B14F-4D97-AF65-F5344CB8AC3E}">
        <p14:creationId xmlns:p14="http://schemas.microsoft.com/office/powerpoint/2010/main" val="4247672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C637DCA-6B46-4A3D-AC83-6AB66FA0B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Access to Medicinal Cannabis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35ECBAB-80A5-4BD1-9B13-8A2D9B93F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000" dirty="0"/>
              <a:t>Access via a prescription from a medical practitioner </a:t>
            </a:r>
            <a:r>
              <a:rPr lang="en-US" sz="2000" dirty="0"/>
              <a:t>under section 29 of Medicines Act</a:t>
            </a:r>
            <a:endParaRPr lang="en-NZ" sz="2000" dirty="0"/>
          </a:p>
          <a:p>
            <a:r>
              <a:rPr lang="en-NZ" sz="2000" dirty="0"/>
              <a:t>Ministerial approval to prescribe no longer required for products meeting QS</a:t>
            </a:r>
          </a:p>
          <a:p>
            <a:r>
              <a:rPr lang="en-NZ" sz="2000" dirty="0"/>
              <a:t>Can be prescribed by GP</a:t>
            </a:r>
          </a:p>
          <a:p>
            <a:r>
              <a:rPr lang="en-NZ" sz="2000" dirty="0"/>
              <a:t>List of products assessed against the QS will be made available</a:t>
            </a:r>
          </a:p>
          <a:p>
            <a:endParaRPr lang="en-NZ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37C0F797-B6E3-4C0A-9416-C949DD84CD8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72539" y="2296810"/>
            <a:ext cx="3479027" cy="2885818"/>
          </a:xfrm>
        </p:spPr>
        <p:txBody>
          <a:bodyPr/>
          <a:lstStyle/>
          <a:p>
            <a:pPr marL="0" indent="0" algn="ctr">
              <a:buNone/>
            </a:pPr>
            <a:r>
              <a:rPr lang="en-NZ" dirty="0"/>
              <a:t>Prescription medicine and a controlled drug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A83AB07-8459-4CCB-B982-F85E87EDDD7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17427" y="5097881"/>
            <a:ext cx="2789253" cy="64619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NZ" sz="1600" dirty="0"/>
              <a:t>CBD products are prescription medicines only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2209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88613-5604-48B3-8A54-AD9A7ADC4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7"/>
            <a:ext cx="7991567" cy="1074060"/>
          </a:xfrm>
        </p:spPr>
        <p:txBody>
          <a:bodyPr/>
          <a:lstStyle/>
          <a:p>
            <a:r>
              <a:rPr lang="en-NZ" dirty="0"/>
              <a:t>Restrictions (controlled drug)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70DA1-A108-4588-8CD5-1D77DE7CA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692460"/>
            <a:ext cx="7886700" cy="4058340"/>
          </a:xfrm>
        </p:spPr>
        <p:txBody>
          <a:bodyPr/>
          <a:lstStyle/>
          <a:p>
            <a:r>
              <a:rPr lang="en-NZ" dirty="0"/>
              <a:t>Products cannot be labelled with a clinical indication</a:t>
            </a:r>
          </a:p>
          <a:p>
            <a:r>
              <a:rPr lang="en-NZ" dirty="0"/>
              <a:t>Products cannot be advertised</a:t>
            </a:r>
          </a:p>
          <a:p>
            <a:r>
              <a:rPr lang="en-NZ" dirty="0"/>
              <a:t>Must be naturally derived from cannabis (no synthetic)</a:t>
            </a:r>
          </a:p>
          <a:p>
            <a:r>
              <a:rPr lang="en-NZ" dirty="0"/>
              <a:t>Must be labelled “Medicinal Cannabis Product”</a:t>
            </a:r>
          </a:p>
        </p:txBody>
      </p:sp>
    </p:spTree>
    <p:extLst>
      <p:ext uri="{BB962C8B-B14F-4D97-AF65-F5344CB8AC3E}">
        <p14:creationId xmlns:p14="http://schemas.microsoft.com/office/powerpoint/2010/main" val="2114116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6CFD1-E20E-48F5-B0F7-C55DB4679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Exemptions (controlled drug)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C147D-733E-4A2A-843E-D47E90898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Exempt from meeting the QS when:</a:t>
            </a:r>
          </a:p>
          <a:p>
            <a:pPr lvl="1"/>
            <a:r>
              <a:rPr lang="en-US" dirty="0"/>
              <a:t>a consented or provisionally consented medicine</a:t>
            </a:r>
          </a:p>
          <a:p>
            <a:pPr lvl="1"/>
            <a:r>
              <a:rPr lang="en-US" dirty="0"/>
              <a:t>for a clinical trial</a:t>
            </a:r>
          </a:p>
          <a:p>
            <a:pPr lvl="1"/>
            <a:r>
              <a:rPr lang="en-US" dirty="0"/>
              <a:t>prescribed for a named patient (still requires Ministerial approval for controlled drugs)</a:t>
            </a:r>
          </a:p>
          <a:p>
            <a:pPr lvl="1"/>
            <a:r>
              <a:rPr lang="en-US" dirty="0"/>
              <a:t>imported by a pharmacist pursuant to a prescription meeting above requirements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96592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80051-E601-4B3C-AA2C-37643BE08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>
                <a:solidFill>
                  <a:schemeClr val="bg1"/>
                </a:solidFill>
              </a:rPr>
              <a:t>CBD Product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F1A93-1FB2-4754-B28C-25D4537E5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06029"/>
            <a:ext cx="7886700" cy="4058340"/>
          </a:xfrm>
        </p:spPr>
        <p:txBody>
          <a:bodyPr numCol="2"/>
          <a:lstStyle/>
          <a:p>
            <a:pPr marL="0" indent="0" fontAlgn="base">
              <a:buNone/>
            </a:pPr>
            <a:endParaRPr lang="en-NZ" sz="1800" dirty="0"/>
          </a:p>
          <a:p>
            <a:pPr marL="0" indent="0" fontAlgn="base">
              <a:buNone/>
            </a:pPr>
            <a:endParaRPr lang="en-NZ" sz="1800" dirty="0"/>
          </a:p>
          <a:p>
            <a:pPr marL="0" indent="0" fontAlgn="base">
              <a:buNone/>
            </a:pPr>
            <a:r>
              <a:rPr lang="en-NZ" sz="1800" dirty="0"/>
              <a:t>(</a:t>
            </a:r>
            <a:r>
              <a:rPr lang="en-US" sz="1800" dirty="0"/>
              <a:t>a) contains cannabidiol; and</a:t>
            </a:r>
          </a:p>
          <a:p>
            <a:pPr marL="0" indent="0" fontAlgn="base">
              <a:buNone/>
            </a:pPr>
            <a:r>
              <a:rPr lang="en-US" sz="1800" dirty="0"/>
              <a:t>(b) either—</a:t>
            </a:r>
          </a:p>
          <a:p>
            <a:pPr marL="457200" lvl="1" indent="0" fontAlgn="base">
              <a:buNone/>
            </a:pPr>
            <a:r>
              <a:rPr lang="en-US" sz="1400" dirty="0"/>
              <a:t>(</a:t>
            </a:r>
            <a:r>
              <a:rPr lang="en-US" sz="1400" dirty="0" err="1"/>
              <a:t>i</a:t>
            </a:r>
            <a:r>
              <a:rPr lang="en-US" sz="1400" dirty="0"/>
              <a:t>) does not contain a specified substance; or</a:t>
            </a:r>
          </a:p>
          <a:p>
            <a:pPr marL="457200" lvl="1" indent="0" fontAlgn="base">
              <a:buNone/>
            </a:pPr>
            <a:r>
              <a:rPr lang="en-US" sz="1400" dirty="0"/>
              <a:t>(ii) contains specified substances in an amount that is no more than 2% of the sum of the amount of cannabidiol and the amount of specified substances in the product; and</a:t>
            </a:r>
          </a:p>
          <a:p>
            <a:pPr marL="0" indent="0" fontAlgn="base">
              <a:buNone/>
            </a:pPr>
            <a:r>
              <a:rPr lang="en-US" sz="1800" dirty="0"/>
              <a:t>(c) does not contain any other controlled drug; and</a:t>
            </a:r>
          </a:p>
          <a:p>
            <a:pPr marL="0" indent="0" fontAlgn="base">
              <a:buNone/>
            </a:pPr>
            <a:r>
              <a:rPr lang="en-US" sz="1800" dirty="0"/>
              <a:t>(d) does not contain any other psychoactive substance</a:t>
            </a:r>
          </a:p>
          <a:p>
            <a:pPr marL="0" indent="0" fontAlgn="base">
              <a:buNone/>
            </a:pPr>
            <a:endParaRPr lang="en-US" sz="1800" b="1" dirty="0"/>
          </a:p>
          <a:p>
            <a:pPr marL="0" indent="0" fontAlgn="base">
              <a:buNone/>
            </a:pPr>
            <a:endParaRPr lang="en-US" sz="1800" b="1" dirty="0"/>
          </a:p>
          <a:p>
            <a:pPr marL="0" indent="0" fontAlgn="base">
              <a:buNone/>
            </a:pPr>
            <a:endParaRPr lang="en-US" sz="1800" b="1" dirty="0"/>
          </a:p>
          <a:p>
            <a:pPr marL="0" indent="0" fontAlgn="base">
              <a:buNone/>
            </a:pPr>
            <a:endParaRPr lang="en-US" sz="1800" b="1" dirty="0"/>
          </a:p>
          <a:p>
            <a:pPr marL="0" indent="0" fontAlgn="base">
              <a:buNone/>
            </a:pPr>
            <a:r>
              <a:rPr lang="en-US" sz="1800" b="1" dirty="0"/>
              <a:t>specified substance</a:t>
            </a:r>
            <a:r>
              <a:rPr lang="en-US" sz="1800" dirty="0"/>
              <a:t> means a substance that—</a:t>
            </a:r>
          </a:p>
          <a:p>
            <a:pPr marL="0" indent="0" fontAlgn="base">
              <a:buNone/>
            </a:pPr>
            <a:r>
              <a:rPr lang="en-US" sz="1800" dirty="0"/>
              <a:t>(a) naturally occurs in cannabis; and</a:t>
            </a:r>
          </a:p>
          <a:p>
            <a:pPr marL="0" indent="0" fontAlgn="base">
              <a:buNone/>
            </a:pPr>
            <a:r>
              <a:rPr lang="en-US" sz="1800" dirty="0"/>
              <a:t>(b) is— </a:t>
            </a:r>
          </a:p>
          <a:p>
            <a:pPr marL="457200" lvl="1" indent="0" fontAlgn="base">
              <a:buNone/>
            </a:pPr>
            <a:r>
              <a:rPr lang="en-US" sz="1400" dirty="0"/>
              <a:t>(</a:t>
            </a:r>
            <a:r>
              <a:rPr lang="en-US" sz="1400" dirty="0" err="1"/>
              <a:t>i</a:t>
            </a:r>
            <a:r>
              <a:rPr lang="en-US" sz="1400" dirty="0"/>
              <a:t>) a tetrahydrocannabinol; or</a:t>
            </a:r>
          </a:p>
          <a:p>
            <a:pPr marL="457200" lvl="1" indent="0" fontAlgn="base">
              <a:buNone/>
            </a:pPr>
            <a:r>
              <a:rPr lang="en-US" sz="1400" dirty="0"/>
              <a:t>(ii) an isomer, ester, or ether of a tetrahydrocannabinol; or</a:t>
            </a:r>
          </a:p>
          <a:p>
            <a:pPr marL="457200" lvl="1" indent="0" fontAlgn="base">
              <a:buNone/>
            </a:pPr>
            <a:r>
              <a:rPr lang="en-US" sz="1400" dirty="0"/>
              <a:t>(iii) an ester or ether of an isomer of a tetrahydrocannabinol; or</a:t>
            </a:r>
          </a:p>
          <a:p>
            <a:pPr marL="457200" lvl="1" indent="0" fontAlgn="base">
              <a:buNone/>
            </a:pPr>
            <a:r>
              <a:rPr lang="en-US" sz="1400" dirty="0"/>
              <a:t>(iv) a salt of any substance described in subparagraphs (</a:t>
            </a:r>
            <a:r>
              <a:rPr lang="en-US" sz="1400" dirty="0" err="1"/>
              <a:t>i</a:t>
            </a:r>
            <a:r>
              <a:rPr lang="en-US" sz="1400" dirty="0"/>
              <a:t>) to (iii); or</a:t>
            </a:r>
          </a:p>
          <a:p>
            <a:pPr marL="457200" lvl="1" indent="0" fontAlgn="base">
              <a:buNone/>
            </a:pPr>
            <a:r>
              <a:rPr lang="en-US" sz="1400" dirty="0"/>
              <a:t>(v) a substance that has a structure substantially similar to that of any substance described in subparagraphs (</a:t>
            </a:r>
            <a:r>
              <a:rPr lang="en-US" sz="1400" dirty="0" err="1"/>
              <a:t>i</a:t>
            </a:r>
            <a:r>
              <a:rPr lang="en-US" sz="1400" dirty="0"/>
              <a:t>) to (iv); and</a:t>
            </a:r>
          </a:p>
          <a:p>
            <a:pPr marL="0" indent="0" fontAlgn="base">
              <a:buNone/>
            </a:pPr>
            <a:r>
              <a:rPr lang="en-US" sz="1800" dirty="0"/>
              <a:t>(c) for substances listed in paragraph (b)﻿(ii) to (v), is capable of inducing more than a minor psychoactive effect, by any means, in a person.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71894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6926E-F796-4ED1-9EB9-302A1BBB9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Access to CBD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098DC-444F-4E55-B515-CAA7CE4DD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1365" y="1439187"/>
            <a:ext cx="3603985" cy="4086288"/>
          </a:xfrm>
        </p:spPr>
        <p:txBody>
          <a:bodyPr/>
          <a:lstStyle/>
          <a:p>
            <a:r>
              <a:rPr lang="en-US" sz="2400" dirty="0"/>
              <a:t>Access via a prescription from a medical practitioner under section 29 of Medicines Act</a:t>
            </a:r>
          </a:p>
          <a:p>
            <a:r>
              <a:rPr lang="en-US" sz="2400" dirty="0"/>
              <a:t>Can be prescribed by GP</a:t>
            </a:r>
          </a:p>
          <a:p>
            <a:r>
              <a:rPr lang="en-US" sz="2400" dirty="0"/>
              <a:t>List of products assessed against the QS will be made available</a:t>
            </a:r>
          </a:p>
          <a:p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A58B7C-9C46-411E-BC26-6566D695B76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42557" y="2565071"/>
            <a:ext cx="3328107" cy="2654999"/>
          </a:xfrm>
        </p:spPr>
        <p:txBody>
          <a:bodyPr/>
          <a:lstStyle/>
          <a:p>
            <a:pPr marL="0" indent="0" algn="ctr">
              <a:buNone/>
            </a:pPr>
            <a:r>
              <a:rPr lang="en-NZ" dirty="0"/>
              <a:t>CBD is a prescription medicine only</a:t>
            </a:r>
          </a:p>
        </p:txBody>
      </p:sp>
    </p:spTree>
    <p:extLst>
      <p:ext uri="{BB962C8B-B14F-4D97-AF65-F5344CB8AC3E}">
        <p14:creationId xmlns:p14="http://schemas.microsoft.com/office/powerpoint/2010/main" val="3846578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54CB6-D58C-426F-A751-6BAC3910A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Restrictions and exemptions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1A127-96A9-43B3-A1DF-FDE3839E7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1539"/>
            <a:ext cx="7886700" cy="4058340"/>
          </a:xfrm>
        </p:spPr>
        <p:txBody>
          <a:bodyPr/>
          <a:lstStyle/>
          <a:p>
            <a:r>
              <a:rPr lang="en-US" dirty="0"/>
              <a:t>Products cannot be labelled with a clinical indication</a:t>
            </a:r>
          </a:p>
          <a:p>
            <a:r>
              <a:rPr lang="en-US" dirty="0"/>
              <a:t>Products cannot be advertised</a:t>
            </a:r>
          </a:p>
          <a:p>
            <a:r>
              <a:rPr lang="en-US" dirty="0"/>
              <a:t>Must be labelled “Medicinal Cannabis Product”</a:t>
            </a:r>
          </a:p>
          <a:p>
            <a:r>
              <a:rPr lang="en-US" b="1" dirty="0"/>
              <a:t>Can be synthetic or naturally derived</a:t>
            </a:r>
          </a:p>
          <a:p>
            <a:r>
              <a:rPr lang="en-US" dirty="0"/>
              <a:t>Exempt from meeting the QS when:</a:t>
            </a:r>
          </a:p>
          <a:p>
            <a:pPr lvl="1"/>
            <a:r>
              <a:rPr lang="en-US" dirty="0"/>
              <a:t>a consented or provisionally consented medicine</a:t>
            </a:r>
          </a:p>
          <a:p>
            <a:pPr lvl="1"/>
            <a:r>
              <a:rPr lang="en-US" dirty="0"/>
              <a:t>for a clinical trial</a:t>
            </a:r>
          </a:p>
          <a:p>
            <a:pPr lvl="1"/>
            <a:r>
              <a:rPr lang="en-US" dirty="0"/>
              <a:t>prescribed for a named patient</a:t>
            </a:r>
          </a:p>
          <a:p>
            <a:pPr lvl="1"/>
            <a:r>
              <a:rPr lang="en-US" dirty="0"/>
              <a:t>imported by a pharmacist pursuant to a prescription for a named patient.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88342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913"/>
      </a:accent1>
      <a:accent2>
        <a:srgbClr val="F04E30"/>
      </a:accent2>
      <a:accent3>
        <a:srgbClr val="EE3D96"/>
      </a:accent3>
      <a:accent4>
        <a:srgbClr val="213463"/>
      </a:accent4>
      <a:accent5>
        <a:srgbClr val="0072BC"/>
      </a:accent5>
      <a:accent6>
        <a:srgbClr val="77A02E"/>
      </a:accent6>
      <a:hlink>
        <a:srgbClr val="712C86"/>
      </a:hlink>
      <a:folHlink>
        <a:srgbClr val="4A2739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vert="horz" wrap="square" lIns="91440" tIns="45720" rIns="91440" bIns="45720" rtlCol="0">
        <a:normAutofit/>
      </a:bodyPr>
      <a:lstStyle>
        <a:defPPr algn="l">
          <a:lnSpc>
            <a:spcPct val="150000"/>
          </a:lnSpc>
          <a:spcBef>
            <a:spcPts val="0"/>
          </a:spcBef>
          <a:defRPr sz="18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1800</TotalTime>
  <Words>495</Words>
  <Application>Microsoft Office PowerPoint</Application>
  <PresentationFormat>On-screen Show (4:3)</PresentationFormat>
  <Paragraphs>77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Georgia</vt:lpstr>
      <vt:lpstr>Segoe UI</vt:lpstr>
      <vt:lpstr>Segoe UI Semibold</vt:lpstr>
      <vt:lpstr>Office Theme</vt:lpstr>
      <vt:lpstr>The Medicinal Cannabis Scheme and CBD products</vt:lpstr>
      <vt:lpstr>Purpose of the Medicinal Cannabis Scheme</vt:lpstr>
      <vt:lpstr>Minimum Quality Standard</vt:lpstr>
      <vt:lpstr>Access to Medicinal Cannabis</vt:lpstr>
      <vt:lpstr>Restrictions (controlled drug)</vt:lpstr>
      <vt:lpstr>Exemptions (controlled drug)</vt:lpstr>
      <vt:lpstr>CBD Product definition</vt:lpstr>
      <vt:lpstr>Access to CBD products</vt:lpstr>
      <vt:lpstr>Restrictions and exemptions</vt:lpstr>
      <vt:lpstr>How products are controlled </vt:lpstr>
    </vt:vector>
  </TitlesOfParts>
  <Company>Ministry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orange green blue</dc:title>
  <dc:creator>Ministry of Health</dc:creator>
  <cp:lastModifiedBy>Jacinta Patel</cp:lastModifiedBy>
  <cp:revision>83</cp:revision>
  <cp:lastPrinted>2018-03-27T02:57:05Z</cp:lastPrinted>
  <dcterms:created xsi:type="dcterms:W3CDTF">2018-03-26T21:49:06Z</dcterms:created>
  <dcterms:modified xsi:type="dcterms:W3CDTF">2020-08-11T21:34:59Z</dcterms:modified>
</cp:coreProperties>
</file>